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73" r:id="rId3"/>
    <p:sldId id="297" r:id="rId4"/>
    <p:sldId id="257" r:id="rId5"/>
    <p:sldId id="262" r:id="rId6"/>
    <p:sldId id="283" r:id="rId7"/>
    <p:sldId id="374" r:id="rId8"/>
    <p:sldId id="258" r:id="rId9"/>
    <p:sldId id="270" r:id="rId10"/>
    <p:sldId id="273" r:id="rId11"/>
    <p:sldId id="284" r:id="rId12"/>
    <p:sldId id="375" r:id="rId13"/>
    <p:sldId id="267" r:id="rId14"/>
    <p:sldId id="261" r:id="rId15"/>
    <p:sldId id="264" r:id="rId16"/>
    <p:sldId id="286" r:id="rId17"/>
    <p:sldId id="278" r:id="rId18"/>
    <p:sldId id="285" r:id="rId19"/>
    <p:sldId id="376" r:id="rId20"/>
    <p:sldId id="288" r:id="rId21"/>
    <p:sldId id="289" r:id="rId22"/>
    <p:sldId id="260" r:id="rId23"/>
    <p:sldId id="287" r:id="rId24"/>
    <p:sldId id="282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43" autoAdjust="0"/>
  </p:normalViewPr>
  <p:slideViewPr>
    <p:cSldViewPr>
      <p:cViewPr varScale="1">
        <p:scale>
          <a:sx n="91" d="100"/>
          <a:sy n="91" d="100"/>
        </p:scale>
        <p:origin x="5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5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B0BD9-42AA-46A8-8705-F392F271FCBE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8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8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65917-3A96-494E-B013-459E8BEE9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77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Welcome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While we are waiting to start, feel free to have a go at this challenge 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65917-3A96-494E-B013-459E8BEE928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87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65917-3A96-494E-B013-459E8BEE928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31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65917-3A96-494E-B013-459E8BEE928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440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65917-3A96-494E-B013-459E8BEE928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56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65917-3A96-494E-B013-459E8BEE928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747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65917-3A96-494E-B013-459E8BEE928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452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65917-3A96-494E-B013-459E8BEE928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991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65917-3A96-494E-B013-459E8BEE928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15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65917-3A96-494E-B013-459E8BEE928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023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65917-3A96-494E-B013-459E8BEE928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720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65917-3A96-494E-B013-459E8BEE928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07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42077371-1C86-4D1E-99CC-CA3B1DB83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AF483B7F-FED1-40C5-AD51-F9E94BB0F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Teaching for Mastery is about understanding how we do maths but also why we do maths in different ways.</a:t>
            </a:r>
          </a:p>
          <a:p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solidFill>
                  <a:srgbClr val="585858"/>
                </a:solidFill>
                <a:latin typeface="Muli"/>
              </a:rPr>
              <a:t>There is an e</a:t>
            </a:r>
            <a:r>
              <a:rPr lang="en-GB" altLang="en-US"/>
              <a:t>mphasis on why, not just finding an answer. Today the emphasis is on teaching methods that help chn understand the underlying maths, reducing the chance of mistakes and building a solid foundation for later on. Move from How to Why.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Technology is changing the world, rarely need to do a column addition or subtraction, but knowledge of  </a:t>
            </a:r>
            <a:r>
              <a:rPr lang="en-GB" altLang="en-US" b="1" i="1"/>
              <a:t>when</a:t>
            </a:r>
            <a:r>
              <a:rPr lang="en-GB" altLang="en-US"/>
              <a:t> to add or subtract has increased.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Maths teaching these days tries to help children develop mathematical maps rather than remember lists of directions.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Underlying all the big ideas is coherence – teaching and learning in small steps to make the learning journey for all children manageable and connected</a:t>
            </a:r>
          </a:p>
          <a:p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8D106B31-909B-462C-8D38-2096733DDB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6B68B9-A272-4030-8DD4-9CBA88AD570E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65917-3A96-494E-B013-459E8BEE928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011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65917-3A96-494E-B013-459E8BEE928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05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65917-3A96-494E-B013-459E8BEE928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243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65917-3A96-494E-B013-459E8BEE928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729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65917-3A96-494E-B013-459E8BEE928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27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942D969-5FA9-49C6-88DB-7D6DA247C0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638F16D-AC26-46A7-9964-4646BB3634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Maths is not pages of sums in silence, more collaboration, talk and investigation.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Techniques have changed since we were probably all taught maths.</a:t>
            </a:r>
          </a:p>
          <a:p>
            <a:pPr eaLnBrk="1" hangingPunct="1">
              <a:spcBef>
                <a:spcPct val="0"/>
              </a:spcBef>
            </a:pPr>
            <a:endParaRPr lang="en-GB" altLang="en-US" b="1" i="1" dirty="0">
              <a:solidFill>
                <a:srgbClr val="585858"/>
              </a:solidFill>
              <a:latin typeface="Muli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rgbClr val="585858"/>
                </a:solidFill>
                <a:latin typeface="Muli"/>
              </a:rPr>
              <a:t>If children are fluent in mathematical concepts, their working memory is freer to think more deeply about new or unfamiliar mathematical concepts and problems and apply their knowledge to new learning.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>
              <a:solidFill>
                <a:srgbClr val="585858"/>
              </a:solidFill>
              <a:latin typeface="Muli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rgbClr val="585858"/>
                </a:solidFill>
                <a:latin typeface="Muli"/>
              </a:rPr>
              <a:t>There is an e</a:t>
            </a:r>
            <a:r>
              <a:rPr lang="en-GB" altLang="en-US" dirty="0"/>
              <a:t>mphasis on why, not just finding an answer. Today the emphasis is on teaching methods that help </a:t>
            </a:r>
            <a:r>
              <a:rPr lang="en-GB" altLang="en-US" dirty="0" err="1"/>
              <a:t>chn</a:t>
            </a:r>
            <a:r>
              <a:rPr lang="en-GB" altLang="en-US" dirty="0"/>
              <a:t> understand the underlying maths, reducing the chance of mistakes and building a solid foundation for later on. Move from How to Why.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Technology is changing the world, rarely need to do a column addition or subtraction, but knowledge of  </a:t>
            </a:r>
            <a:r>
              <a:rPr lang="en-GB" altLang="en-US" b="1" i="1" dirty="0"/>
              <a:t>when</a:t>
            </a:r>
            <a:r>
              <a:rPr lang="en-GB" altLang="en-US" dirty="0"/>
              <a:t> to add or subtract has increased.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Maths teaching these days tries to help children develop mathematical maps rather than remember lists of directions.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Fluency is how you make the connections between all areas of maths. If you understand number fluency, you can apply this to anything.  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46289664-9ADC-4059-9CE3-47CF93908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07643B-7D76-4B28-AF40-71015FDA36C0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65917-3A96-494E-B013-459E8BEE92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69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65917-3A96-494E-B013-459E8BEE92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032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65917-3A96-494E-B013-459E8BEE92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653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65917-3A96-494E-B013-459E8BEE92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2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65917-3A96-494E-B013-459E8BEE928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648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65917-3A96-494E-B013-459E8BEE928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4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5987-F004-45EB-AF2B-920316003C44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5A2-6F8E-44C4-AA78-27C58BC2E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77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5987-F004-45EB-AF2B-920316003C44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5A2-6F8E-44C4-AA78-27C58BC2E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77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5987-F004-45EB-AF2B-920316003C44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5A2-6F8E-44C4-AA78-27C58BC2E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10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5987-F004-45EB-AF2B-920316003C44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5A2-6F8E-44C4-AA78-27C58BC2E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55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5987-F004-45EB-AF2B-920316003C44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5A2-6F8E-44C4-AA78-27C58BC2E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46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5987-F004-45EB-AF2B-920316003C44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5A2-6F8E-44C4-AA78-27C58BC2E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98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5987-F004-45EB-AF2B-920316003C44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5A2-6F8E-44C4-AA78-27C58BC2E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36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5987-F004-45EB-AF2B-920316003C44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5A2-6F8E-44C4-AA78-27C58BC2E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1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5987-F004-45EB-AF2B-920316003C44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5A2-6F8E-44C4-AA78-27C58BC2E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35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5987-F004-45EB-AF2B-920316003C44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5A2-6F8E-44C4-AA78-27C58BC2E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45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5987-F004-45EB-AF2B-920316003C44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5A2-6F8E-44C4-AA78-27C58BC2E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73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5987-F004-45EB-AF2B-920316003C44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5A5A2-6F8E-44C4-AA78-27C58BC2E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0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hyperlink" Target="http://www.viewpure.com/qDf9z6qzpCo?start=0&amp;end=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www.topmarks.co.uk/maths-games/hit-the-button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ttrockstars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sframe.co.uk/en/resources/resource/477/Multiplication-Tables-Chec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258" y="654201"/>
            <a:ext cx="7772400" cy="1303314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latin typeface="Comic Sans MS" panose="030F0702030302020204" pitchFamily="66" charset="0"/>
              </a:rPr>
              <a:t>Year 4 Parent Workshop:</a:t>
            </a:r>
            <a:br>
              <a:rPr lang="en-GB" b="1" dirty="0">
                <a:latin typeface="Comic Sans MS" panose="030F0702030302020204" pitchFamily="66" charset="0"/>
              </a:rPr>
            </a:br>
            <a:br>
              <a:rPr lang="en-GB" b="1" dirty="0">
                <a:latin typeface="Comic Sans MS" panose="030F0702030302020204" pitchFamily="66" charset="0"/>
              </a:rPr>
            </a:br>
            <a:r>
              <a:rPr lang="en-GB" b="1" dirty="0">
                <a:latin typeface="Comic Sans MS" panose="030F0702030302020204" pitchFamily="66" charset="0"/>
              </a:rPr>
              <a:t>Multiplication facts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27" y="1168538"/>
            <a:ext cx="2062045" cy="157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0" y="116632"/>
            <a:ext cx="1049947" cy="943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5E3561-FE35-4D6C-9645-3E1E407F4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72" y="2948307"/>
            <a:ext cx="7772400" cy="35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8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5144"/>
            <a:ext cx="8229600" cy="2016224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GB" sz="3100" dirty="0">
                <a:latin typeface="Comic Sans MS" panose="030F0702030302020204" pitchFamily="66" charset="0"/>
              </a:rPr>
              <a:t>The best way to show this is with an array.</a:t>
            </a:r>
            <a:br>
              <a:rPr lang="en-GB" sz="3100" dirty="0">
                <a:latin typeface="Comic Sans MS" panose="030F0702030302020204" pitchFamily="66" charset="0"/>
              </a:rPr>
            </a:br>
            <a:r>
              <a:rPr lang="en-GB" sz="3100" dirty="0">
                <a:latin typeface="Comic Sans MS" panose="030F0702030302020204" pitchFamily="66" charset="0"/>
              </a:rPr>
              <a:t>We could also say this as:</a:t>
            </a:r>
            <a:br>
              <a:rPr lang="en-GB" sz="3100" dirty="0">
                <a:latin typeface="Comic Sans MS" panose="030F0702030302020204" pitchFamily="66" charset="0"/>
              </a:rPr>
            </a:br>
            <a:br>
              <a:rPr lang="en-GB" sz="3100" dirty="0">
                <a:latin typeface="Comic Sans MS" panose="030F0702030302020204" pitchFamily="66" charset="0"/>
              </a:rPr>
            </a:br>
            <a:r>
              <a:rPr lang="en-GB" sz="3100" dirty="0">
                <a:latin typeface="Comic Sans MS" panose="030F0702030302020204" pitchFamily="66" charset="0"/>
              </a:rPr>
              <a:t>3 groups of 7 = 21</a:t>
            </a:r>
            <a:br>
              <a:rPr lang="en-GB" sz="3100" dirty="0">
                <a:latin typeface="Comic Sans MS" panose="030F0702030302020204" pitchFamily="66" charset="0"/>
              </a:rPr>
            </a:br>
            <a:r>
              <a:rPr lang="en-GB" sz="3100" dirty="0">
                <a:latin typeface="Comic Sans MS" panose="030F0702030302020204" pitchFamily="66" charset="0"/>
              </a:rPr>
              <a:t>7, 3 times = 21 in total</a:t>
            </a:r>
            <a:br>
              <a:rPr lang="en-GB" sz="3100" dirty="0">
                <a:latin typeface="Comic Sans MS" panose="030F0702030302020204" pitchFamily="66" charset="0"/>
              </a:rPr>
            </a:br>
            <a:r>
              <a:rPr lang="en-GB" sz="3100" dirty="0">
                <a:latin typeface="Comic Sans MS" panose="030F0702030302020204" pitchFamily="66" charset="0"/>
              </a:rPr>
              <a:t>21 shared between 3 groups = 7 in each group</a:t>
            </a:r>
            <a:br>
              <a:rPr lang="en-GB" sz="3100" dirty="0">
                <a:latin typeface="Comic Sans MS" panose="030F0702030302020204" pitchFamily="66" charset="0"/>
              </a:rPr>
            </a:br>
            <a:r>
              <a:rPr lang="en-GB" sz="3100" dirty="0">
                <a:latin typeface="Comic Sans MS" panose="030F0702030302020204" pitchFamily="66" charset="0"/>
              </a:rPr>
              <a:t>21 divided into groups of 7 = 3 groups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08381" y="1084908"/>
            <a:ext cx="2283939" cy="192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539"/>
            <a:ext cx="2026568" cy="170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0" y="116632"/>
            <a:ext cx="1049947" cy="943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C94297-99CB-4372-951F-90D07598268B}"/>
              </a:ext>
            </a:extLst>
          </p:cNvPr>
          <p:cNvSpPr txBox="1"/>
          <p:nvPr/>
        </p:nvSpPr>
        <p:spPr>
          <a:xfrm>
            <a:off x="1331640" y="265437"/>
            <a:ext cx="5912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Comic Sans MS" panose="030F0702030302020204" pitchFamily="66" charset="0"/>
              </a:rPr>
              <a:t>3 x 7 = 7 x 3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57196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0" y="116632"/>
            <a:ext cx="1049947" cy="9439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latin typeface="Comic Sans MS" panose="030F0702030302020204" pitchFamily="66" charset="0"/>
              </a:rPr>
              <a:t>Distributive Law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62" y="1417638"/>
            <a:ext cx="7270276" cy="48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15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0" y="116632"/>
            <a:ext cx="1049947" cy="9439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3240360"/>
          </a:xfrm>
        </p:spPr>
        <p:txBody>
          <a:bodyPr/>
          <a:lstStyle/>
          <a:p>
            <a:pPr algn="l"/>
            <a:r>
              <a:rPr lang="en-GB" b="1" dirty="0">
                <a:latin typeface="Comic Sans MS" panose="030F0702030302020204" pitchFamily="66" charset="0"/>
              </a:rPr>
              <a:t>Distributive Law</a:t>
            </a:r>
            <a:br>
              <a:rPr lang="en-GB" b="1" dirty="0">
                <a:latin typeface="Comic Sans MS" panose="030F0702030302020204" pitchFamily="66" charset="0"/>
              </a:rPr>
            </a:br>
            <a:br>
              <a:rPr lang="en-GB" b="1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To help the children with using the distributive law, we use a strategy called </a:t>
            </a:r>
            <a:r>
              <a:rPr lang="en-GB" sz="3600" b="1" i="1" dirty="0">
                <a:latin typeface="Comic Sans MS" panose="030F0702030302020204" pitchFamily="66" charset="0"/>
              </a:rPr>
              <a:t>1, 10, 5 derive.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7CDF8-EB1C-4041-8D31-B1AE2426D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23" y="3933056"/>
            <a:ext cx="8685714" cy="2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54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en-GB" dirty="0">
                <a:latin typeface="Comic Sans MS" panose="030F0702030302020204" pitchFamily="66" charset="0"/>
              </a:rPr>
              <a:t>Fact families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0" y="116632"/>
            <a:ext cx="1049947" cy="943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628800"/>
            <a:ext cx="6624736" cy="378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46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>
                <a:latin typeface="Comic Sans MS" panose="030F0702030302020204" pitchFamily="66" charset="0"/>
              </a:rPr>
              <a:t>Tasks – Counting Stick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0" y="116632"/>
            <a:ext cx="1049947" cy="943943"/>
          </a:xfrm>
          <a:prstGeom prst="rect">
            <a:avLst/>
          </a:prstGeom>
        </p:spPr>
      </p:pic>
      <p:pic>
        <p:nvPicPr>
          <p:cNvPr id="2050" name="Picture 2" descr="Image result for counting stick times tabl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20"/>
            <a:ext cx="3731847" cy="279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6824" y="3789040"/>
            <a:ext cx="82089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702030302020204" pitchFamily="66" charset="0"/>
              </a:rPr>
              <a:t>Practise counting up in different multiples.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702030302020204" pitchFamily="66" charset="0"/>
              </a:rPr>
              <a:t>Rub out some of the multiples, can the children tell you which numbers you have rubbed out.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702030302020204" pitchFamily="66" charset="0"/>
              </a:rPr>
              <a:t>Encourage them to use known facts to solve those they do not know.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702030302020204" pitchFamily="66" charset="0"/>
              </a:rPr>
              <a:t>GAME: Wipe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702030302020204" pitchFamily="66" charset="0"/>
              </a:rPr>
              <a:t>Each start with a complete counting stick with your chosen times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702030302020204" pitchFamily="66" charset="0"/>
              </a:rPr>
              <a:t>Take it in turns to roll a dice and create a calculation e.g. 3 x 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702030302020204" pitchFamily="66" charset="0"/>
              </a:rPr>
              <a:t>If you can complete the calculation correctly, you get to rub the answer off your stick.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702030302020204" pitchFamily="66" charset="0"/>
              </a:rPr>
              <a:t>However, if you roll the same number again, you must write it back on your stick.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702030302020204" pitchFamily="66" charset="0"/>
              </a:rPr>
              <a:t>The winner is the first person to clear their counting stick.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592277F-AA66-4AC6-B41D-A16B0D0D5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130" y="1107365"/>
            <a:ext cx="127476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763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latin typeface="Comic Sans MS" panose="030F0702030302020204" pitchFamily="66" charset="0"/>
              </a:rPr>
              <a:t>Task – Dice 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37" y="2842032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7061" y="3968091"/>
            <a:ext cx="5112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Step up: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Roll the dice and recall a division fact linked to the number.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472630"/>
            <a:ext cx="59766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Roll the 1-10 dice twice.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First player to multiply the numbers gets the point.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First to 10 points wins.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0" y="116632"/>
            <a:ext cx="1049947" cy="94394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41895EC-7561-4827-884C-D4728FE8A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325" y="1247755"/>
            <a:ext cx="127476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159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latin typeface="Comic Sans MS" panose="030F0702030302020204" pitchFamily="66" charset="0"/>
              </a:rPr>
              <a:t>Task – 4 in a row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0" y="116632"/>
            <a:ext cx="1049947" cy="943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68" y="1060575"/>
            <a:ext cx="3457214" cy="2640633"/>
          </a:xfrm>
          <a:prstGeom prst="rect">
            <a:avLst/>
          </a:prstGeom>
        </p:spPr>
      </p:pic>
      <p:pic>
        <p:nvPicPr>
          <p:cNvPr id="2050" name="Picture 2" descr="4 in a Row - Connect four chips in a line to win! - Stunt Softw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77053"/>
            <a:ext cx="2090599" cy="196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75981" y="298042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Or mathematical connect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3753049"/>
            <a:ext cx="82854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Take it in turns to roll the dice.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Multiply the number on the dice by the game you are playing and place your colour counter on the answer.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First player to get a line of 4 counters wins.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F1258B1-CFAB-4BA8-929F-B80D785C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675" y="1160498"/>
            <a:ext cx="127476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521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33" y="-5239"/>
            <a:ext cx="7845636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Comic Sans MS" panose="030F0702030302020204" pitchFamily="66" charset="0"/>
              </a:rPr>
              <a:t>Multiplication Dice Bingo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968946"/>
            <a:ext cx="8229600" cy="388843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Make 2 by 3 grids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Choose a times table to practise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Each player writes down 6 facts for the chosen times table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Roll the 1-12 dice and multiply the chosen factor by that number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Cross it out if the product is on your grid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First to cross out all 6 wins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763666"/>
              </p:ext>
            </p:extLst>
          </p:nvPr>
        </p:nvGraphicFramePr>
        <p:xfrm>
          <a:off x="2435931" y="1024137"/>
          <a:ext cx="427213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1744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585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0" y="116632"/>
            <a:ext cx="1049947" cy="943943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FEACD62-AA54-43C7-9849-D6B355B22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325" y="1156375"/>
            <a:ext cx="127476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93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latin typeface="Comic Sans MS" panose="030F0702030302020204" pitchFamily="66" charset="0"/>
              </a:rPr>
              <a:t>Task – Card game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0" y="116632"/>
            <a:ext cx="1049947" cy="943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5856" y="1575644"/>
            <a:ext cx="5832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Create 2 sets of 0 – 12 cards in different colours.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Each player turns over a card at the same time.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The first player to correctly multiply the numbers together wins the cards.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The winner is the one who collects all the cards.</a:t>
            </a:r>
          </a:p>
        </p:txBody>
      </p:sp>
      <p:pic>
        <p:nvPicPr>
          <p:cNvPr id="6" name="Picture 2" descr="Buy 0-9 Digit Cards with Storage 18pk | TTS">
            <a:extLst>
              <a:ext uri="{FF2B5EF4-FFF2-40B4-BE49-F238E27FC236}">
                <a16:creationId xmlns:a16="http://schemas.microsoft.com/office/drawing/2014/main" id="{3D2EC10B-E305-4C38-AA9B-F468A03EA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74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A02AC38-369A-4B5F-B669-09CB650A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1870"/>
            <a:ext cx="127476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251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latin typeface="Comic Sans MS" panose="030F0702030302020204" pitchFamily="66" charset="0"/>
              </a:rPr>
              <a:t>Task – Card game 2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0" y="116632"/>
            <a:ext cx="1049947" cy="94394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A02AC38-369A-4B5F-B669-09CB650A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1870"/>
            <a:ext cx="127476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5ADA7C-AC6B-4E5E-BB38-96FAA2B0F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988840"/>
            <a:ext cx="3809524" cy="32476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9280E7-0157-4646-A450-5A60ACFF361B}"/>
              </a:ext>
            </a:extLst>
          </p:cNvPr>
          <p:cNvSpPr txBox="1"/>
          <p:nvPr/>
        </p:nvSpPr>
        <p:spPr>
          <a:xfrm>
            <a:off x="4572000" y="1399613"/>
            <a:ext cx="4114800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One for all the family!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Playing with at least 3 of you, 2 people take a card each and hold it on their foreheads so that they can see the other card.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The 3</a:t>
            </a:r>
            <a:r>
              <a:rPr lang="en-GB" sz="2000" baseline="30000" dirty="0">
                <a:latin typeface="Comic Sans MS" panose="030F0702030302020204" pitchFamily="66" charset="0"/>
              </a:rPr>
              <a:t>rd</a:t>
            </a:r>
            <a:r>
              <a:rPr lang="en-GB" sz="2000" dirty="0">
                <a:latin typeface="Comic Sans MS" panose="030F0702030302020204" pitchFamily="66" charset="0"/>
              </a:rPr>
              <a:t> person multiplies the 2 cards together and says the product.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The first of the 2 people with the card to guess their own number using their knowledge of the other person’s card, wins the card!</a:t>
            </a:r>
          </a:p>
        </p:txBody>
      </p:sp>
    </p:spTree>
    <p:extLst>
      <p:ext uri="{BB962C8B-B14F-4D97-AF65-F5344CB8AC3E}">
        <p14:creationId xmlns:p14="http://schemas.microsoft.com/office/powerpoint/2010/main" val="67243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>
            <a:extLst>
              <a:ext uri="{FF2B5EF4-FFF2-40B4-BE49-F238E27FC236}">
                <a16:creationId xmlns:a16="http://schemas.microsoft.com/office/drawing/2014/main" id="{BEF3211A-F161-4155-B9E0-5A5B1EAC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260350"/>
            <a:ext cx="5170487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 b="1" dirty="0">
                <a:latin typeface="Comic Sans MS" panose="030F0702030302020204" pitchFamily="66" charset="0"/>
              </a:rPr>
              <a:t>Maths at Talavera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At Talavera, we teach maths using a </a:t>
            </a:r>
            <a:r>
              <a:rPr lang="en-GB" altLang="en-US" sz="1800" b="1" dirty="0">
                <a:latin typeface="Comic Sans MS" panose="030F0702030302020204" pitchFamily="66" charset="0"/>
              </a:rPr>
              <a:t>Teaching for Mastery </a:t>
            </a:r>
            <a:r>
              <a:rPr lang="en-GB" altLang="en-US" sz="1800" dirty="0">
                <a:latin typeface="Comic Sans MS" panose="030F0702030302020204" pitchFamily="66" charset="0"/>
              </a:rPr>
              <a:t>approach.  This means that through maths, we are supporting children to :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1800" dirty="0">
                <a:latin typeface="Comic Sans MS" panose="030F0702030302020204" pitchFamily="66" charset="0"/>
              </a:rPr>
              <a:t>use different representations, structures and manipulatives to explore mathematical concepts</a:t>
            </a:r>
          </a:p>
          <a:p>
            <a:pPr>
              <a:spcBef>
                <a:spcPct val="0"/>
              </a:spcBef>
            </a:pPr>
            <a:endParaRPr lang="en-GB" altLang="en-US" sz="18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1800" dirty="0">
                <a:latin typeface="Comic Sans MS" panose="030F0702030302020204" pitchFamily="66" charset="0"/>
              </a:rPr>
              <a:t>use mathematical language to explain and reason about their maths to solve problems</a:t>
            </a:r>
          </a:p>
          <a:p>
            <a:pPr>
              <a:spcBef>
                <a:spcPct val="0"/>
              </a:spcBef>
            </a:pPr>
            <a:endParaRPr lang="en-GB" altLang="en-US" sz="18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1800" dirty="0">
                <a:latin typeface="Comic Sans MS" panose="030F0702030302020204" pitchFamily="66" charset="0"/>
              </a:rPr>
              <a:t>think carefully about how they solve problems and how questions may vary</a:t>
            </a:r>
          </a:p>
          <a:p>
            <a:pPr>
              <a:spcBef>
                <a:spcPct val="0"/>
              </a:spcBef>
            </a:pPr>
            <a:endParaRPr lang="en-GB" altLang="en-US" sz="18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1800" dirty="0">
                <a:latin typeface="Comic Sans MS" panose="030F0702030302020204" pitchFamily="66" charset="0"/>
              </a:rPr>
              <a:t>make connections between different areas of maths – using what they already know to work out what they don’t know yet!</a:t>
            </a:r>
          </a:p>
          <a:p>
            <a:pPr>
              <a:spcBef>
                <a:spcPct val="0"/>
              </a:spcBef>
            </a:pPr>
            <a:endParaRPr lang="en-GB" altLang="en-US" sz="18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1800" dirty="0">
                <a:latin typeface="Comic Sans MS" panose="030F0702030302020204" pitchFamily="66" charset="0"/>
              </a:rPr>
              <a:t>become fluent mathematicians</a:t>
            </a:r>
            <a:endParaRPr lang="en-GB" altLang="en-US" dirty="0"/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3390304F-AD6E-4D91-B244-652FCED39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60350"/>
            <a:ext cx="105092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>
            <a:extLst>
              <a:ext uri="{FF2B5EF4-FFF2-40B4-BE49-F238E27FC236}">
                <a16:creationId xmlns:a16="http://schemas.microsoft.com/office/drawing/2014/main" id="{26471199-3240-4B66-AE26-C3CF213FA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1708150"/>
            <a:ext cx="350361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Google Shape;160;p4">
            <a:extLst>
              <a:ext uri="{FF2B5EF4-FFF2-40B4-BE49-F238E27FC236}">
                <a16:creationId xmlns:a16="http://schemas.microsoft.com/office/drawing/2014/main" id="{05C8EB2D-FED7-4735-924B-1DEA0F6BF75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5316538"/>
            <a:ext cx="2357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Google Shape;161;p4">
            <a:extLst>
              <a:ext uri="{FF2B5EF4-FFF2-40B4-BE49-F238E27FC236}">
                <a16:creationId xmlns:a16="http://schemas.microsoft.com/office/drawing/2014/main" id="{AB60152E-4FF2-4E08-AB1B-BE762FA6CC8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6200775"/>
            <a:ext cx="1327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latin typeface="Comic Sans MS" panose="030F0702030302020204" pitchFamily="66" charset="0"/>
              </a:rPr>
              <a:t>Target boards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0" y="116632"/>
            <a:ext cx="1049947" cy="943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220" y="4509120"/>
            <a:ext cx="86795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Place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the times table in the middle.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aseline="0" dirty="0">
                <a:solidFill>
                  <a:prstClr val="black"/>
                </a:solidFill>
                <a:latin typeface="Comic Sans MS" panose="030F0702030302020204" pitchFamily="66" charset="0"/>
              </a:rPr>
              <a:t>Children</a:t>
            </a: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complete the target board or you may fill in some of the sections and get your child to finish it.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551381"/>
            <a:ext cx="2476190" cy="2552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1551381"/>
            <a:ext cx="2476190" cy="2552381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0955D2F-8A37-43A8-AE79-4FA0C288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491" y="1229953"/>
            <a:ext cx="127476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404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4907"/>
            <a:ext cx="8229600" cy="1143000"/>
          </a:xfrm>
        </p:spPr>
        <p:txBody>
          <a:bodyPr/>
          <a:lstStyle/>
          <a:p>
            <a:pPr algn="l"/>
            <a:r>
              <a:rPr lang="en-GB" b="1" dirty="0">
                <a:latin typeface="Comic Sans MS" panose="030F0702030302020204" pitchFamily="66" charset="0"/>
              </a:rPr>
              <a:t>Board games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0" y="116632"/>
            <a:ext cx="1049947" cy="943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220" y="4509120"/>
            <a:ext cx="86795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These can be tailored to whichever times table your child is working on (including division facts) to provide a wider range of activities to develop fluency. </a:t>
            </a:r>
          </a:p>
        </p:txBody>
      </p:sp>
      <p:pic>
        <p:nvPicPr>
          <p:cNvPr id="1026" name="Picture 2" descr="Multiplication Race Worksheet">
            <a:extLst>
              <a:ext uri="{FF2B5EF4-FFF2-40B4-BE49-F238E27FC236}">
                <a16:creationId xmlns:a16="http://schemas.microsoft.com/office/drawing/2014/main" id="{52C5C409-C2E2-4F62-8ADA-D5558C461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401" r="20000" b="14001"/>
          <a:stretch/>
        </p:blipFill>
        <p:spPr bwMode="auto">
          <a:xfrm>
            <a:off x="114202" y="1551807"/>
            <a:ext cx="36004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nakes and Ladders Editable Board Game Template">
            <a:extLst>
              <a:ext uri="{FF2B5EF4-FFF2-40B4-BE49-F238E27FC236}">
                <a16:creationId xmlns:a16="http://schemas.microsoft.com/office/drawing/2014/main" id="{00DC5E71-7BC8-4ECB-B538-3BFB25808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t="6825" r="22400" b="18801"/>
          <a:stretch/>
        </p:blipFill>
        <p:spPr bwMode="auto">
          <a:xfrm>
            <a:off x="5672624" y="1580366"/>
            <a:ext cx="3384376" cy="22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9962BD-6706-4C81-848E-D435EB78D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9817" y="1245561"/>
            <a:ext cx="1932807" cy="275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42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latin typeface="Comic Sans MS" panose="030F0702030302020204" pitchFamily="66" charset="0"/>
              </a:rPr>
              <a:t>Websites  </a:t>
            </a:r>
          </a:p>
        </p:txBody>
      </p:sp>
      <p:pic>
        <p:nvPicPr>
          <p:cNvPr id="717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12776"/>
            <a:ext cx="3672408" cy="242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0" y="116632"/>
            <a:ext cx="1049947" cy="943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9324" y="1340768"/>
            <a:ext cx="1600000" cy="1590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096" y="3284984"/>
            <a:ext cx="1485714" cy="428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44970" y="1528109"/>
            <a:ext cx="30755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https://www.topmarks.co.uk/maths-games/hit-the-button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3057" y="4293096"/>
            <a:ext cx="3960982" cy="22739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0397" y="4293096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Alternatively you could play the same game offline using your whiteboard and pen. </a:t>
            </a:r>
          </a:p>
        </p:txBody>
      </p:sp>
    </p:spTree>
    <p:extLst>
      <p:ext uri="{BB962C8B-B14F-4D97-AF65-F5344CB8AC3E}">
        <p14:creationId xmlns:p14="http://schemas.microsoft.com/office/powerpoint/2010/main" val="206130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latin typeface="Comic Sans MS" panose="030F0702030302020204" pitchFamily="66" charset="0"/>
              </a:rPr>
              <a:t>Websites </a:t>
            </a:r>
            <a:r>
              <a:rPr lang="en-GB" dirty="0"/>
              <a:t> </a:t>
            </a:r>
          </a:p>
        </p:txBody>
      </p:sp>
      <p:pic>
        <p:nvPicPr>
          <p:cNvPr id="1030" name="Picture 6" descr="Image result for TT rockstar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56429"/>
            <a:ext cx="5012169" cy="229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0" y="116632"/>
            <a:ext cx="1049947" cy="943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220" y="3998733"/>
            <a:ext cx="8679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Such a great resource and obviously children will have participated in our first Battle Day today!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You should have been given your child’s login details at the Parents Evening but please just ask your child’s class teacher if you need them again.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224" y="1417638"/>
            <a:ext cx="1438095" cy="14380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111" y="2928421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https://play.ttrockstars.com/auth/school/student</a:t>
            </a:r>
          </a:p>
        </p:txBody>
      </p:sp>
    </p:spTree>
    <p:extLst>
      <p:ext uri="{BB962C8B-B14F-4D97-AF65-F5344CB8AC3E}">
        <p14:creationId xmlns:p14="http://schemas.microsoft.com/office/powerpoint/2010/main" val="554126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b="1" dirty="0">
                <a:latin typeface="Comic Sans MS" panose="030F0702030302020204" pitchFamily="66" charset="0"/>
              </a:rPr>
              <a:t>And finally!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80717"/>
            <a:ext cx="8229600" cy="37772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500" b="1" dirty="0">
                <a:latin typeface="Comic Sans MS" panose="030F0702030302020204" pitchFamily="66" charset="0"/>
              </a:rPr>
              <a:t>Try to have a growth mindset.</a:t>
            </a:r>
          </a:p>
          <a:p>
            <a:pPr marL="0" indent="0">
              <a:buNone/>
            </a:pPr>
            <a:r>
              <a:rPr lang="en-GB" sz="3500" dirty="0">
                <a:latin typeface="Comic Sans MS" panose="030F0702030302020204" pitchFamily="66" charset="0"/>
              </a:rPr>
              <a:t>It’s ok to struggle and make mistakes; that’s when we learn.</a:t>
            </a:r>
          </a:p>
          <a:p>
            <a:pPr marL="0" indent="0">
              <a:buNone/>
            </a:pPr>
            <a:endParaRPr lang="en-GB" sz="35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500" dirty="0">
                <a:latin typeface="Comic Sans MS" panose="030F0702030302020204" pitchFamily="66" charset="0"/>
              </a:rPr>
              <a:t>Maths is taught very differently today to how we may have learnt strategies but what is important, is that we encourage our children to have a go.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0" y="116632"/>
            <a:ext cx="1049947" cy="943943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DB7F85D-F86F-4F5B-B524-E2DB84307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4638"/>
            <a:ext cx="2848753" cy="257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0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>
            <a:extLst>
              <a:ext uri="{FF2B5EF4-FFF2-40B4-BE49-F238E27FC236}">
                <a16:creationId xmlns:a16="http://schemas.microsoft.com/office/drawing/2014/main" id="{BBC50F34-31DC-4509-B756-6A01A5161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60350"/>
            <a:ext cx="105092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1">
            <a:extLst>
              <a:ext uri="{FF2B5EF4-FFF2-40B4-BE49-F238E27FC236}">
                <a16:creationId xmlns:a16="http://schemas.microsoft.com/office/drawing/2014/main" id="{A7289B17-40FD-4D60-BE4F-A508AD88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005263"/>
            <a:ext cx="3767138" cy="34163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18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atin typeface="Comic Sans MS" panose="030F0702030302020204" pitchFamily="66" charset="0"/>
              </a:rPr>
              <a:t>If you are fluent in maths, you can: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1800" dirty="0">
              <a:latin typeface="Comic Sans MS" panose="030F0702030302020204" pitchFamily="66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GB" altLang="en-US" sz="1800" dirty="0">
                <a:latin typeface="Comic Sans MS" panose="030F0702030302020204" pitchFamily="66" charset="0"/>
              </a:rPr>
              <a:t>link number bonds to adding and subtractions</a:t>
            </a:r>
          </a:p>
          <a:p>
            <a:pPr marL="285750" indent="-285750">
              <a:spcBef>
                <a:spcPct val="0"/>
              </a:spcBef>
              <a:defRPr/>
            </a:pPr>
            <a:endParaRPr lang="en-GB" altLang="en-US" sz="1800" dirty="0">
              <a:latin typeface="Comic Sans MS" panose="030F0702030302020204" pitchFamily="66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GB" altLang="en-US" sz="1800" dirty="0">
                <a:latin typeface="Comic Sans MS" panose="030F0702030302020204" pitchFamily="66" charset="0"/>
              </a:rPr>
              <a:t>use your </a:t>
            </a:r>
            <a:r>
              <a:rPr lang="en-GB" altLang="en-US" sz="1800" b="1" dirty="0">
                <a:latin typeface="Comic Sans MS" panose="030F0702030302020204" pitchFamily="66" charset="0"/>
              </a:rPr>
              <a:t>times tables </a:t>
            </a:r>
            <a:r>
              <a:rPr lang="en-GB" altLang="en-US" sz="1800" dirty="0">
                <a:latin typeface="Comic Sans MS" panose="030F0702030302020204" pitchFamily="66" charset="0"/>
              </a:rPr>
              <a:t>to division, fractions, percentages,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1800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1800" dirty="0"/>
          </a:p>
        </p:txBody>
      </p:sp>
      <p:sp>
        <p:nvSpPr>
          <p:cNvPr id="24580" name="Google Shape;607;g238da99c703_0_226">
            <a:extLst>
              <a:ext uri="{FF2B5EF4-FFF2-40B4-BE49-F238E27FC236}">
                <a16:creationId xmlns:a16="http://schemas.microsoft.com/office/drawing/2014/main" id="{E9E32783-56D6-4538-BB78-739172CB3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404813"/>
            <a:ext cx="4622800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317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3175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317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317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Clr>
                <a:srgbClr val="808080"/>
              </a:buClr>
              <a:buSzPts val="1800"/>
              <a:buFont typeface="Source Sans Pro" panose="020B0503030403020204" pitchFamily="34" charset="0"/>
              <a:buNone/>
            </a:pPr>
            <a:r>
              <a:rPr lang="en-GB" altLang="en-US" sz="2000">
                <a:solidFill>
                  <a:srgbClr val="0D0D0D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Calibri" panose="020F0502020204030204" pitchFamily="34" charset="0"/>
              </a:rPr>
              <a:t>To become fluent mathematicians, children must have an </a:t>
            </a:r>
            <a:r>
              <a:rPr lang="en-GB" altLang="en-US" sz="2000" b="1">
                <a:solidFill>
                  <a:srgbClr val="0D0D0D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Calibri" panose="020F0502020204030204" pitchFamily="34" charset="0"/>
              </a:rPr>
              <a:t>efficient, accurate recall </a:t>
            </a:r>
            <a:r>
              <a:rPr lang="en-GB" altLang="en-US" sz="2000">
                <a:solidFill>
                  <a:srgbClr val="0D0D0D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Calibri" panose="020F0502020204030204" pitchFamily="34" charset="0"/>
              </a:rPr>
              <a:t>of key number facts and procedures.</a:t>
            </a:r>
            <a:r>
              <a:rPr lang="en-GB" altLang="en-US" sz="2000" b="1">
                <a:solidFill>
                  <a:srgbClr val="0D0D0D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spcBef>
                <a:spcPct val="0"/>
              </a:spcBef>
              <a:buClr>
                <a:srgbClr val="808080"/>
              </a:buClr>
              <a:buSzPts val="1800"/>
              <a:buFont typeface="Source Sans Pro" panose="020B0503030403020204" pitchFamily="34" charset="0"/>
              <a:buNone/>
            </a:pPr>
            <a:endParaRPr lang="en-GB" altLang="en-US" sz="2000" b="1">
              <a:solidFill>
                <a:srgbClr val="0D0D0D"/>
              </a:solidFill>
              <a:latin typeface="Comic Sans MS" panose="030F0702030302020204" pitchFamily="66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Clr>
                <a:srgbClr val="808080"/>
              </a:buClr>
              <a:buSzPts val="1800"/>
              <a:buFont typeface="Source Sans Pro" panose="020B0503030403020204" pitchFamily="34" charset="0"/>
              <a:buNone/>
            </a:pPr>
            <a:r>
              <a:rPr lang="en-GB" altLang="en-US" sz="2000">
                <a:solidFill>
                  <a:srgbClr val="0D0D0D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Calibri" panose="020F0502020204030204" pitchFamily="34" charset="0"/>
              </a:rPr>
              <a:t>Fluency demands the flexibility to move between different contexts and </a:t>
            </a:r>
            <a:r>
              <a:rPr lang="en-GB" altLang="en-US" sz="200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Calibri" panose="020F0502020204030204" pitchFamily="34" charset="0"/>
              </a:rPr>
              <a:t>representations of mathematics </a:t>
            </a:r>
            <a:r>
              <a:rPr lang="en-GB" altLang="en-US" sz="2000">
                <a:latin typeface="Comic Sans MS" panose="030F0702030302020204" pitchFamily="66" charset="0"/>
                <a:cs typeface="Calibri" panose="020F0502020204030204" pitchFamily="34" charset="0"/>
                <a:sym typeface="Calibri" panose="020F0502020204030204" pitchFamily="34" charset="0"/>
              </a:rPr>
              <a:t>to recognise relations and </a:t>
            </a:r>
            <a:r>
              <a:rPr lang="en-GB" altLang="en-US" sz="2000">
                <a:solidFill>
                  <a:srgbClr val="FFC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Calibri" panose="020F0502020204030204" pitchFamily="34" charset="0"/>
              </a:rPr>
              <a:t>make connections </a:t>
            </a:r>
            <a:r>
              <a:rPr lang="en-GB" altLang="en-US" sz="2000">
                <a:latin typeface="Comic Sans MS" panose="030F0702030302020204" pitchFamily="66" charset="0"/>
                <a:cs typeface="Calibri" panose="020F0502020204030204" pitchFamily="34" charset="0"/>
                <a:sym typeface="Calibri" panose="020F0502020204030204" pitchFamily="34" charset="0"/>
              </a:rPr>
              <a:t>and to </a:t>
            </a:r>
            <a:r>
              <a:rPr lang="en-GB" altLang="en-US" sz="2000">
                <a:solidFill>
                  <a:srgbClr val="00B05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Calibri" panose="020F0502020204030204" pitchFamily="34" charset="0"/>
              </a:rPr>
              <a:t>make appropriate choices </a:t>
            </a:r>
            <a:r>
              <a:rPr lang="en-GB" altLang="en-US" sz="2000">
                <a:latin typeface="Comic Sans MS" panose="030F0702030302020204" pitchFamily="66" charset="0"/>
                <a:cs typeface="Calibri" panose="020F0502020204030204" pitchFamily="34" charset="0"/>
                <a:sym typeface="Calibri" panose="020F0502020204030204" pitchFamily="34" charset="0"/>
              </a:rPr>
              <a:t>from a whole toolkit of methods, strategies and approaches.</a:t>
            </a:r>
          </a:p>
          <a:p>
            <a:pPr>
              <a:lnSpc>
                <a:spcPct val="115000"/>
              </a:lnSpc>
              <a:spcBef>
                <a:spcPct val="0"/>
              </a:spcBef>
              <a:buClr>
                <a:srgbClr val="808080"/>
              </a:buClr>
              <a:buSzPts val="1800"/>
              <a:buFont typeface="Source Sans Pro" panose="020B0503030403020204" pitchFamily="34" charset="0"/>
              <a:buNone/>
            </a:pPr>
            <a:endParaRPr lang="en-GB" altLang="en-US" sz="2000">
              <a:latin typeface="Comic Sans MS" panose="030F0702030302020204" pitchFamily="66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Clr>
                <a:srgbClr val="808080"/>
              </a:buClr>
              <a:buSzPts val="1800"/>
              <a:buFont typeface="Source Sans Pro" panose="020B0503030403020204" pitchFamily="34" charset="0"/>
              <a:buNone/>
            </a:pPr>
            <a:r>
              <a:rPr lang="en-GB" altLang="en-US" sz="2000">
                <a:latin typeface="Comic Sans MS" panose="030F0702030302020204" pitchFamily="66" charset="0"/>
                <a:cs typeface="Calibri" panose="020F0502020204030204" pitchFamily="34" charset="0"/>
                <a:sym typeface="Calibri" panose="020F0502020204030204" pitchFamily="34" charset="0"/>
              </a:rPr>
              <a:t>It is about being able to recognise when to choose appropriate methods to solve problems – working smarter not harder.</a:t>
            </a:r>
          </a:p>
        </p:txBody>
      </p:sp>
      <p:pic>
        <p:nvPicPr>
          <p:cNvPr id="24581" name="Google Shape;620;g238da99c703_0_0">
            <a:extLst>
              <a:ext uri="{FF2B5EF4-FFF2-40B4-BE49-F238E27FC236}">
                <a16:creationId xmlns:a16="http://schemas.microsoft.com/office/drawing/2014/main" id="{D1E96A86-B25B-4890-8946-47D096A0CE9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371600"/>
            <a:ext cx="37687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58" y="353497"/>
            <a:ext cx="7452142" cy="694951"/>
          </a:xfrm>
        </p:spPr>
        <p:txBody>
          <a:bodyPr>
            <a:noAutofit/>
          </a:bodyPr>
          <a:lstStyle/>
          <a:p>
            <a:pPr algn="l"/>
            <a:r>
              <a:rPr lang="en-GB" sz="2800" b="1" dirty="0">
                <a:latin typeface="Comic Sans MS" panose="030F0702030302020204" pitchFamily="66" charset="0"/>
              </a:rPr>
              <a:t>So why do they need to know their tables?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3"/>
            <a:ext cx="4286371" cy="233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744417" cy="233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1242"/>
            <a:ext cx="2606402" cy="237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79" y="1234705"/>
            <a:ext cx="1941005" cy="239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678" y="159072"/>
            <a:ext cx="1049947" cy="943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A5B95A-A9A1-4AE0-93AE-B61788035C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7225" y="1234705"/>
            <a:ext cx="3600400" cy="239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5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056" y="3789040"/>
            <a:ext cx="51244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1967" y="1700808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omic Sans MS" panose="030F0702030302020204" pitchFamily="66" charset="0"/>
              </a:rPr>
              <a:t>The importance of knowing the inverse!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11" y="400819"/>
            <a:ext cx="3816424" cy="322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0" y="116632"/>
            <a:ext cx="1049947" cy="94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1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04612"/>
            <a:ext cx="8229600" cy="1143000"/>
          </a:xfrm>
        </p:spPr>
        <p:txBody>
          <a:bodyPr/>
          <a:lstStyle/>
          <a:p>
            <a:pPr algn="l"/>
            <a:r>
              <a:rPr lang="en-GB" b="1" dirty="0">
                <a:latin typeface="Comic Sans MS" panose="030F0702030302020204" pitchFamily="66" charset="0"/>
              </a:rPr>
              <a:t>Screening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093915"/>
          </a:xfrm>
        </p:spPr>
        <p:txBody>
          <a:bodyPr>
            <a:normAutofit fontScale="85000" lnSpcReduction="10000"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It is now compulsory for children in year 4 to take a standard times table test in the summer term.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It will be online and on-screen so accessible on laptops, tablets and computers.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Each question will only be shown for 6 seconds before it is removed.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These tests will focus on the ‘most difficult’ times tables such as 7, 8 and 9s.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  <a:hlinkClick r:id="rId3"/>
              </a:rPr>
              <a:t>https://mathsframe.co.uk/en/resources/resource/477/Multiplication-Tables-Check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3"/>
          </p:cNvPr>
          <p:cNvSpPr/>
          <p:nvPr/>
        </p:nvSpPr>
        <p:spPr>
          <a:xfrm>
            <a:off x="3851920" y="5941497"/>
            <a:ext cx="4392488" cy="367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0" y="116632"/>
            <a:ext cx="1049947" cy="943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33" y="216908"/>
            <a:ext cx="2261408" cy="22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41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57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latin typeface="Comic Sans MS" panose="030F0702030302020204" pitchFamily="66" charset="0"/>
              </a:rPr>
              <a:t>There are actually only 36 facts to learn!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612576" y="260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0" y="116632"/>
            <a:ext cx="1049947" cy="943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8F2C91-9139-4A5A-98CD-9513FE83D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633935"/>
            <a:ext cx="8221222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2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13" y="284813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 </a:t>
            </a:r>
            <a:r>
              <a:rPr lang="en-GB" b="1" dirty="0">
                <a:latin typeface="Comic Sans MS" panose="030F0702030302020204" pitchFamily="66" charset="0"/>
              </a:rPr>
              <a:t>Order in which to learn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X5               x2         x3      x7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X10             x4          x6      x9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                  x8	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			x11 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			x12                          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08104" y="4443412"/>
            <a:ext cx="33337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12576" y="260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0" y="116632"/>
            <a:ext cx="1049947" cy="943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A91DD0-E6B5-4148-A92B-6E08DBC77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674559"/>
            <a:ext cx="2927390" cy="262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6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1008112"/>
          </a:xfrm>
        </p:spPr>
        <p:txBody>
          <a:bodyPr/>
          <a:lstStyle/>
          <a:p>
            <a:pPr algn="l"/>
            <a:r>
              <a:rPr lang="en-GB" dirty="0"/>
              <a:t> </a:t>
            </a:r>
            <a:r>
              <a:rPr lang="en-GB" b="1" dirty="0">
                <a:latin typeface="Comic Sans MS" panose="030F0702030302020204" pitchFamily="66" charset="0"/>
              </a:rPr>
              <a:t>Commutative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 key mathematical concept to grasp is realising that the order of multiplication doesn’t matter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Commutativity has the same origins as </a:t>
            </a:r>
            <a:r>
              <a:rPr lang="en-GB" sz="2800" i="1" dirty="0">
                <a:latin typeface="Comic Sans MS" panose="030F0702030302020204" pitchFamily="66" charset="0"/>
              </a:rPr>
              <a:t>commuter </a:t>
            </a:r>
            <a:r>
              <a:rPr lang="en-GB" sz="2800" dirty="0">
                <a:latin typeface="Comic Sans MS" panose="030F0702030302020204" pitchFamily="66" charset="0"/>
              </a:rPr>
              <a:t>– both based on the idea of back and forth)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So 3 x 7 = 7 x 3………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0" y="116632"/>
            <a:ext cx="1049947" cy="943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A2A023-F297-457C-AB5E-BD57A5DC8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566" y="4007541"/>
            <a:ext cx="4320547" cy="24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17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1465</Words>
  <Application>Microsoft Office PowerPoint</Application>
  <PresentationFormat>On-screen Show (4:3)</PresentationFormat>
  <Paragraphs>165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Comic Sans MS</vt:lpstr>
      <vt:lpstr>Muli</vt:lpstr>
      <vt:lpstr>Source Sans Pro</vt:lpstr>
      <vt:lpstr>Office Theme</vt:lpstr>
      <vt:lpstr>Year 4 Parent Workshop:  Multiplication facts</vt:lpstr>
      <vt:lpstr>PowerPoint Presentation</vt:lpstr>
      <vt:lpstr>PowerPoint Presentation</vt:lpstr>
      <vt:lpstr>So why do they need to know their tables?</vt:lpstr>
      <vt:lpstr>PowerPoint Presentation</vt:lpstr>
      <vt:lpstr>Screening test</vt:lpstr>
      <vt:lpstr>There are actually only 36 facts to learn!</vt:lpstr>
      <vt:lpstr> Order in which to learn …</vt:lpstr>
      <vt:lpstr> Commutative Law</vt:lpstr>
      <vt:lpstr>The best way to show this is with an array. We could also say this as:  3 groups of 7 = 21 7, 3 times = 21 in total 21 shared between 3 groups = 7 in each group 21 divided into groups of 7 = 3 groups   </vt:lpstr>
      <vt:lpstr>Distributive Law</vt:lpstr>
      <vt:lpstr>Distributive Law  To help the children with using the distributive law, we use a strategy called 1, 10, 5 derive.</vt:lpstr>
      <vt:lpstr>Fact families </vt:lpstr>
      <vt:lpstr>Tasks – Counting Stick </vt:lpstr>
      <vt:lpstr>Task – Dice  </vt:lpstr>
      <vt:lpstr>PowerPoint Presentation</vt:lpstr>
      <vt:lpstr>Multiplication Dice Bingo </vt:lpstr>
      <vt:lpstr>PowerPoint Presentation</vt:lpstr>
      <vt:lpstr>PowerPoint Presentation</vt:lpstr>
      <vt:lpstr>Target boards  </vt:lpstr>
      <vt:lpstr>Board games</vt:lpstr>
      <vt:lpstr>Websites  </vt:lpstr>
      <vt:lpstr>Websites  </vt:lpstr>
      <vt:lpstr>And finally!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Workshop</dc:title>
  <dc:creator>Amanda Elizabeth  Webb</dc:creator>
  <cp:lastModifiedBy>Allie Howard</cp:lastModifiedBy>
  <cp:revision>61</cp:revision>
  <cp:lastPrinted>2023-11-17T11:50:59Z</cp:lastPrinted>
  <dcterms:created xsi:type="dcterms:W3CDTF">2017-11-17T07:34:39Z</dcterms:created>
  <dcterms:modified xsi:type="dcterms:W3CDTF">2023-11-17T11:51:35Z</dcterms:modified>
</cp:coreProperties>
</file>