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326" r:id="rId4"/>
    <p:sldId id="327" r:id="rId5"/>
    <p:sldId id="328" r:id="rId6"/>
    <p:sldId id="329" r:id="rId7"/>
    <p:sldId id="306" r:id="rId8"/>
    <p:sldId id="330" r:id="rId9"/>
    <p:sldId id="280" r:id="rId10"/>
    <p:sldId id="285" r:id="rId11"/>
    <p:sldId id="331" r:id="rId12"/>
    <p:sldId id="311" r:id="rId13"/>
    <p:sldId id="334" r:id="rId14"/>
    <p:sldId id="312" r:id="rId15"/>
    <p:sldId id="332" r:id="rId16"/>
    <p:sldId id="313" r:id="rId17"/>
    <p:sldId id="336" r:id="rId18"/>
    <p:sldId id="314" r:id="rId19"/>
    <p:sldId id="333" r:id="rId20"/>
    <p:sldId id="335" r:id="rId21"/>
    <p:sldId id="282" r:id="rId22"/>
    <p:sldId id="303" r:id="rId23"/>
    <p:sldId id="308"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3723" autoAdjust="0"/>
  </p:normalViewPr>
  <p:slideViewPr>
    <p:cSldViewPr>
      <p:cViewPr varScale="1">
        <p:scale>
          <a:sx n="53" d="100"/>
          <a:sy n="53" d="100"/>
        </p:scale>
        <p:origin x="4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8B7983-0348-4787-B752-62965ACEEA28}" type="datetimeFigureOut">
              <a:rPr lang="en-GB" smtClean="0"/>
              <a:t>24/01/2024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3BF3AB-03DE-4311-8B19-6B2DF28B4B13}" type="slidenum">
              <a:rPr lang="en-GB" smtClean="0"/>
              <a:t>‹#›</a:t>
            </a:fld>
            <a:endParaRPr lang="en-GB"/>
          </a:p>
        </p:txBody>
      </p:sp>
    </p:spTree>
    <p:extLst>
      <p:ext uri="{BB962C8B-B14F-4D97-AF65-F5344CB8AC3E}">
        <p14:creationId xmlns:p14="http://schemas.microsoft.com/office/powerpoint/2010/main" val="213004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1</a:t>
            </a:fld>
            <a:endParaRPr lang="en-GB"/>
          </a:p>
        </p:txBody>
      </p:sp>
    </p:spTree>
    <p:extLst>
      <p:ext uri="{BB962C8B-B14F-4D97-AF65-F5344CB8AC3E}">
        <p14:creationId xmlns:p14="http://schemas.microsoft.com/office/powerpoint/2010/main" val="156779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BA8DB5-5BE6-4960-B201-A5F0DB471CDB}" type="slidenum">
              <a:rPr lang="en-GB" altLang="en-US" smtClean="0">
                <a:latin typeface="Arial" panose="020B0604020202020204" pitchFamily="34" charset="0"/>
              </a:rPr>
              <a:pPr>
                <a:spcBef>
                  <a:spcPct val="0"/>
                </a:spcBef>
              </a:pPr>
              <a:t>10</a:t>
            </a:fld>
            <a:endParaRPr lang="en-GB" altLang="en-US">
              <a:latin typeface="Arial" panose="020B0604020202020204" pitchFamily="34" charset="0"/>
            </a:endParaRPr>
          </a:p>
        </p:txBody>
      </p:sp>
    </p:spTree>
    <p:extLst>
      <p:ext uri="{BB962C8B-B14F-4D97-AF65-F5344CB8AC3E}">
        <p14:creationId xmlns:p14="http://schemas.microsoft.com/office/powerpoint/2010/main" val="42019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BA8DB5-5BE6-4960-B201-A5F0DB471CDB}" type="slidenum">
              <a:rPr lang="en-GB" altLang="en-US" smtClean="0">
                <a:latin typeface="Arial" panose="020B0604020202020204" pitchFamily="34" charset="0"/>
              </a:rPr>
              <a:pPr>
                <a:spcBef>
                  <a:spcPct val="0"/>
                </a:spcBef>
              </a:pPr>
              <a:t>11</a:t>
            </a:fld>
            <a:endParaRPr lang="en-GB" altLang="en-US">
              <a:latin typeface="Arial" panose="020B0604020202020204" pitchFamily="34" charset="0"/>
            </a:endParaRPr>
          </a:p>
        </p:txBody>
      </p:sp>
    </p:spTree>
    <p:extLst>
      <p:ext uri="{BB962C8B-B14F-4D97-AF65-F5344CB8AC3E}">
        <p14:creationId xmlns:p14="http://schemas.microsoft.com/office/powerpoint/2010/main" val="143392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what it is you already know to help you answer these questions.  </a:t>
            </a:r>
          </a:p>
          <a:p>
            <a:endParaRPr lang="en-GB" dirty="0"/>
          </a:p>
          <a:p>
            <a:r>
              <a:rPr lang="en-GB" dirty="0"/>
              <a:t>We instil in the children that </a:t>
            </a:r>
            <a:r>
              <a:rPr lang="en-GB" i="1" dirty="0"/>
              <a:t>the greater the denominator, the smaller the part </a:t>
            </a:r>
            <a:r>
              <a:rPr lang="en-GB" i="0" dirty="0"/>
              <a:t>so for some of the questions, can you apply this generalisation or do you need to work out the number of sweets or to re-arrange the fractions?</a:t>
            </a:r>
          </a:p>
          <a:p>
            <a:endParaRPr lang="en-GB" i="0" dirty="0"/>
          </a:p>
          <a:p>
            <a:r>
              <a:rPr lang="en-GB" i="0" dirty="0"/>
              <a:t>Can you make connections between other areas of maths – for question 23, can you remember that b is your denominator, a is your numerator.  When 20 and 8 are denominators, how many times are they multiplied by to get to 100 / 1.00 etc</a:t>
            </a:r>
          </a:p>
          <a:p>
            <a:endParaRPr lang="en-GB" i="0" dirty="0"/>
          </a:p>
          <a:p>
            <a:r>
              <a:rPr lang="en-GB" i="0" dirty="0"/>
              <a:t>Thought re: not being asked these exact questions but similar one so what if the numbers were …., would I still be able to apply the same knowledge and understanding to help me solve the problem?</a:t>
            </a:r>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12</a:t>
            </a:fld>
            <a:endParaRPr lang="en-GB"/>
          </a:p>
        </p:txBody>
      </p:sp>
    </p:spTree>
    <p:extLst>
      <p:ext uri="{BB962C8B-B14F-4D97-AF65-F5344CB8AC3E}">
        <p14:creationId xmlns:p14="http://schemas.microsoft.com/office/powerpoint/2010/main" val="381293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what it is you already know to help you answer these questions.  </a:t>
            </a:r>
          </a:p>
          <a:p>
            <a:endParaRPr lang="en-GB" dirty="0"/>
          </a:p>
          <a:p>
            <a:r>
              <a:rPr lang="en-GB" dirty="0"/>
              <a:t>Remember to unpick the language and make sure you understand what it is you’re being asked to do</a:t>
            </a:r>
          </a:p>
          <a:p>
            <a:endParaRPr lang="en-GB" dirty="0"/>
          </a:p>
          <a:p>
            <a:r>
              <a:rPr lang="en-GB" dirty="0"/>
              <a:t>What connections can I make between maths I already know to work out what I don’t know YET</a:t>
            </a:r>
          </a:p>
        </p:txBody>
      </p:sp>
      <p:sp>
        <p:nvSpPr>
          <p:cNvPr id="4" name="Slide Number Placeholder 3"/>
          <p:cNvSpPr>
            <a:spLocks noGrp="1"/>
          </p:cNvSpPr>
          <p:nvPr>
            <p:ph type="sldNum" sz="quarter" idx="10"/>
          </p:nvPr>
        </p:nvSpPr>
        <p:spPr/>
        <p:txBody>
          <a:bodyPr/>
          <a:lstStyle/>
          <a:p>
            <a:fld id="{E63BF3AB-03DE-4311-8B19-6B2DF28B4B13}" type="slidenum">
              <a:rPr lang="en-GB" smtClean="0"/>
              <a:t>13</a:t>
            </a:fld>
            <a:endParaRPr lang="en-GB"/>
          </a:p>
        </p:txBody>
      </p:sp>
    </p:spTree>
    <p:extLst>
      <p:ext uri="{BB962C8B-B14F-4D97-AF65-F5344CB8AC3E}">
        <p14:creationId xmlns:p14="http://schemas.microsoft.com/office/powerpoint/2010/main" val="280478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14</a:t>
            </a:fld>
            <a:endParaRPr lang="en-GB"/>
          </a:p>
        </p:txBody>
      </p:sp>
    </p:spTree>
    <p:extLst>
      <p:ext uri="{BB962C8B-B14F-4D97-AF65-F5344CB8AC3E}">
        <p14:creationId xmlns:p14="http://schemas.microsoft.com/office/powerpoint/2010/main" val="285965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always worth looking at the number of marks each question is worth as it may give an indication of how many steps there are to complete – the more marks, the more steps.  But not always!</a:t>
            </a:r>
          </a:p>
          <a:p>
            <a:endParaRPr lang="en-GB" dirty="0"/>
          </a:p>
          <a:p>
            <a:r>
              <a:rPr lang="en-GB" dirty="0"/>
              <a:t>Highlight the key words and numbers</a:t>
            </a:r>
          </a:p>
          <a:p>
            <a:endParaRPr lang="en-GB" dirty="0"/>
          </a:p>
          <a:p>
            <a:r>
              <a:rPr lang="en-GB" dirty="0"/>
              <a:t>Maybe identify first I  …. Then I … Next I … / Finally I ….</a:t>
            </a:r>
          </a:p>
          <a:p>
            <a:endParaRPr lang="en-GB" dirty="0"/>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15</a:t>
            </a:fld>
            <a:endParaRPr lang="en-GB"/>
          </a:p>
        </p:txBody>
      </p:sp>
    </p:spTree>
    <p:extLst>
      <p:ext uri="{BB962C8B-B14F-4D97-AF65-F5344CB8AC3E}">
        <p14:creationId xmlns:p14="http://schemas.microsoft.com/office/powerpoint/2010/main" val="265598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always worth looking at the number of marks each question is worth as it may give an indication of how many steps there are to complete – the more marks, the more steps.  But not always!</a:t>
            </a:r>
          </a:p>
          <a:p>
            <a:endParaRPr lang="en-GB" dirty="0"/>
          </a:p>
          <a:p>
            <a:r>
              <a:rPr lang="en-GB" dirty="0"/>
              <a:t>Highlight the key words and numbers</a:t>
            </a:r>
          </a:p>
          <a:p>
            <a:endParaRPr lang="en-GB" dirty="0"/>
          </a:p>
          <a:p>
            <a:r>
              <a:rPr lang="en-GB" dirty="0"/>
              <a:t>Maybe identify first I  …. Then I … Next I … / Finally I ….</a:t>
            </a:r>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16</a:t>
            </a:fld>
            <a:endParaRPr lang="en-GB"/>
          </a:p>
        </p:txBody>
      </p:sp>
    </p:spTree>
    <p:extLst>
      <p:ext uri="{BB962C8B-B14F-4D97-AF65-F5344CB8AC3E}">
        <p14:creationId xmlns:p14="http://schemas.microsoft.com/office/powerpoint/2010/main" val="416253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3BF3AB-03DE-4311-8B19-6B2DF28B4B13}" type="slidenum">
              <a:rPr lang="en-GB" smtClean="0"/>
              <a:t>17</a:t>
            </a:fld>
            <a:endParaRPr lang="en-GB"/>
          </a:p>
        </p:txBody>
      </p:sp>
    </p:spTree>
    <p:extLst>
      <p:ext uri="{BB962C8B-B14F-4D97-AF65-F5344CB8AC3E}">
        <p14:creationId xmlns:p14="http://schemas.microsoft.com/office/powerpoint/2010/main" val="365960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3BF3AB-03DE-4311-8B19-6B2DF28B4B13}" type="slidenum">
              <a:rPr lang="en-GB" smtClean="0"/>
              <a:t>18</a:t>
            </a:fld>
            <a:endParaRPr lang="en-GB"/>
          </a:p>
        </p:txBody>
      </p:sp>
    </p:spTree>
    <p:extLst>
      <p:ext uri="{BB962C8B-B14F-4D97-AF65-F5344CB8AC3E}">
        <p14:creationId xmlns:p14="http://schemas.microsoft.com/office/powerpoint/2010/main" val="33636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counting stick with post-its hanging down with fractions </a:t>
            </a:r>
            <a:r>
              <a:rPr lang="en-GB" dirty="0" err="1"/>
              <a:t>eg</a:t>
            </a:r>
            <a:r>
              <a:rPr lang="en-GB" dirty="0"/>
              <a:t>: tenths, decimals </a:t>
            </a:r>
            <a:r>
              <a:rPr lang="en-GB" dirty="0" err="1"/>
              <a:t>eg</a:t>
            </a:r>
            <a:r>
              <a:rPr lang="en-GB" dirty="0"/>
              <a:t>: 0.1, 0.2 etc and percentages </a:t>
            </a:r>
            <a:r>
              <a:rPr lang="en-GB" dirty="0" err="1"/>
              <a:t>eg</a:t>
            </a:r>
            <a:r>
              <a:rPr lang="en-GB" dirty="0"/>
              <a:t>: 10%, 20% etc</a:t>
            </a:r>
          </a:p>
          <a:p>
            <a:endParaRPr lang="en-GB" dirty="0"/>
          </a:p>
          <a:p>
            <a:r>
              <a:rPr lang="en-GB" dirty="0"/>
              <a:t>Give parents in their packs different types of counting sticks</a:t>
            </a:r>
          </a:p>
        </p:txBody>
      </p:sp>
      <p:sp>
        <p:nvSpPr>
          <p:cNvPr id="4" name="Slide Number Placeholder 3"/>
          <p:cNvSpPr>
            <a:spLocks noGrp="1"/>
          </p:cNvSpPr>
          <p:nvPr>
            <p:ph type="sldNum" sz="quarter" idx="10"/>
          </p:nvPr>
        </p:nvSpPr>
        <p:spPr/>
        <p:txBody>
          <a:bodyPr/>
          <a:lstStyle/>
          <a:p>
            <a:fld id="{E63BF3AB-03DE-4311-8B19-6B2DF28B4B13}" type="slidenum">
              <a:rPr lang="en-GB" smtClean="0"/>
              <a:t>19</a:t>
            </a:fld>
            <a:endParaRPr lang="en-GB"/>
          </a:p>
        </p:txBody>
      </p:sp>
    </p:spTree>
    <p:extLst>
      <p:ext uri="{BB962C8B-B14F-4D97-AF65-F5344CB8AC3E}">
        <p14:creationId xmlns:p14="http://schemas.microsoft.com/office/powerpoint/2010/main" val="184778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A question that may fill us all with dread as maths is taught</a:t>
            </a:r>
            <a:r>
              <a:rPr lang="en-GB" altLang="en-US" baseline="0" dirty="0"/>
              <a:t> very differently to how we may have learnt it at school ourselves</a:t>
            </a:r>
          </a:p>
          <a:p>
            <a:pPr eaLnBrk="1" hangingPunct="1">
              <a:spcBef>
                <a:spcPct val="0"/>
              </a:spcBef>
            </a:pPr>
            <a:endParaRPr lang="en-GB" altLang="en-US" baseline="0" dirty="0"/>
          </a:p>
          <a:p>
            <a:pPr eaLnBrk="1" hangingPunct="1">
              <a:spcBef>
                <a:spcPct val="0"/>
              </a:spcBef>
            </a:pPr>
            <a:r>
              <a:rPr lang="en-GB" altLang="en-US" dirty="0"/>
              <a:t>Maths lessons are not about completing as many calculations as possible in silence or chanting our tables by rote (though this does have a place); they are more about collaboration, talk and investigation.</a:t>
            </a:r>
          </a:p>
          <a:p>
            <a:pPr eaLnBrk="1" hangingPunct="1">
              <a:spcBef>
                <a:spcPct val="0"/>
              </a:spcBef>
            </a:pPr>
            <a:r>
              <a:rPr lang="en-GB" altLang="en-US" dirty="0"/>
              <a:t>Techniques have changed</a:t>
            </a:r>
          </a:p>
          <a:p>
            <a:pPr eaLnBrk="1" hangingPunct="1">
              <a:spcBef>
                <a:spcPct val="0"/>
              </a:spcBef>
            </a:pPr>
            <a:r>
              <a:rPr lang="en-GB" altLang="en-US" dirty="0"/>
              <a:t>There is now an emphasis on </a:t>
            </a:r>
            <a:r>
              <a:rPr lang="en-GB" altLang="en-US" b="1" dirty="0"/>
              <a:t>why</a:t>
            </a:r>
            <a:r>
              <a:rPr lang="en-GB" altLang="en-US" dirty="0"/>
              <a:t>, not just finding an answer. </a:t>
            </a:r>
          </a:p>
          <a:p>
            <a:pPr eaLnBrk="1" hangingPunct="1">
              <a:spcBef>
                <a:spcPct val="0"/>
              </a:spcBef>
            </a:pPr>
            <a:r>
              <a:rPr lang="en-GB" altLang="en-US" dirty="0"/>
              <a:t>Today the emphasis is on teaching methods and processes that help </a:t>
            </a:r>
            <a:r>
              <a:rPr lang="en-GB" altLang="en-US" dirty="0" err="1"/>
              <a:t>chn</a:t>
            </a:r>
            <a:r>
              <a:rPr lang="en-GB" altLang="en-US" dirty="0"/>
              <a:t> understand the underlying maths, reducing the chance of mistakes and building a solid foundation for later on. </a:t>
            </a:r>
          </a:p>
          <a:p>
            <a:pPr eaLnBrk="1" hangingPunct="1">
              <a:spcBef>
                <a:spcPct val="0"/>
              </a:spcBef>
            </a:pPr>
            <a:r>
              <a:rPr lang="en-GB" altLang="en-US" b="0" dirty="0"/>
              <a:t>It is a shift from understanding the </a:t>
            </a:r>
            <a:r>
              <a:rPr lang="en-GB" altLang="en-US" b="1" dirty="0"/>
              <a:t>how to why</a:t>
            </a:r>
            <a:r>
              <a:rPr lang="en-GB" altLang="en-US" dirty="0"/>
              <a:t>.</a:t>
            </a:r>
          </a:p>
          <a:p>
            <a:pPr eaLnBrk="1" hangingPunct="1">
              <a:spcBef>
                <a:spcPct val="0"/>
              </a:spcBef>
            </a:pPr>
            <a:r>
              <a:rPr lang="en-GB" altLang="en-US" dirty="0"/>
              <a:t>Technology is changing the world, rarely need to do a column addition or subtraction, but knowledge of </a:t>
            </a:r>
            <a:r>
              <a:rPr lang="en-GB" altLang="en-US" b="1" i="1" dirty="0"/>
              <a:t>when</a:t>
            </a:r>
            <a:r>
              <a:rPr lang="en-GB" altLang="en-US" dirty="0"/>
              <a:t> to add or subtract has increased.</a:t>
            </a:r>
          </a:p>
          <a:p>
            <a:pPr eaLnBrk="1" hangingPunct="1">
              <a:spcBef>
                <a:spcPct val="0"/>
              </a:spcBef>
            </a:pPr>
            <a:r>
              <a:rPr lang="en-GB" altLang="en-US" dirty="0"/>
              <a:t>Maths teaching these days tries to help children develop mathematical thinking,</a:t>
            </a:r>
            <a:r>
              <a:rPr lang="en-GB" altLang="en-US" baseline="0" dirty="0"/>
              <a:t> make connections and understand different representations – think of it as creating a mathematical map</a:t>
            </a:r>
            <a:r>
              <a:rPr lang="en-GB" altLang="en-US" dirty="0"/>
              <a:t> rather than remember lists of directions.</a:t>
            </a:r>
          </a:p>
          <a:p>
            <a:pPr eaLnBrk="1" hangingPunct="1">
              <a:spcBef>
                <a:spcPct val="0"/>
              </a:spcBef>
            </a:pPr>
            <a:endParaRPr lang="en-GB" altLang="en-US" dirty="0"/>
          </a:p>
          <a:p>
            <a:pPr eaLnBrk="1" hangingPunct="1">
              <a:spcBef>
                <a:spcPct val="0"/>
              </a:spcBef>
            </a:pPr>
            <a:r>
              <a:rPr lang="en-GB" altLang="en-US" dirty="0"/>
              <a:t>Problem solving and reasoning falls within the </a:t>
            </a:r>
            <a:r>
              <a:rPr lang="en-GB" altLang="en-US" b="1" i="1" dirty="0"/>
              <a:t>Mathematical Thinking </a:t>
            </a:r>
            <a:r>
              <a:rPr lang="en-GB" altLang="en-US" b="0" i="0" dirty="0"/>
              <a:t>idea but also has </a:t>
            </a:r>
            <a:r>
              <a:rPr lang="en-GB" altLang="en-US" b="0" i="1" dirty="0"/>
              <a:t>making connections </a:t>
            </a:r>
            <a:r>
              <a:rPr lang="en-GB" altLang="en-US" b="0" i="0" dirty="0"/>
              <a:t>which runs through all of them</a:t>
            </a:r>
            <a:endParaRPr lang="en-GB" altLang="en-US" dirty="0"/>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2</a:t>
            </a:fld>
            <a:endParaRPr lang="en-GB"/>
          </a:p>
        </p:txBody>
      </p:sp>
    </p:spTree>
    <p:extLst>
      <p:ext uri="{BB962C8B-B14F-4D97-AF65-F5344CB8AC3E}">
        <p14:creationId xmlns:p14="http://schemas.microsoft.com/office/powerpoint/2010/main" val="405772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3BF3AB-03DE-4311-8B19-6B2DF28B4B13}" type="slidenum">
              <a:rPr lang="en-GB" smtClean="0"/>
              <a:t>20</a:t>
            </a:fld>
            <a:endParaRPr lang="en-GB"/>
          </a:p>
        </p:txBody>
      </p:sp>
    </p:spTree>
    <p:extLst>
      <p:ext uri="{BB962C8B-B14F-4D97-AF65-F5344CB8AC3E}">
        <p14:creationId xmlns:p14="http://schemas.microsoft.com/office/powerpoint/2010/main" val="1862002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Growth </a:t>
            </a:r>
            <a:r>
              <a:rPr lang="en-GB" altLang="en-US" sz="1200" dirty="0" err="1"/>
              <a:t>Mindset</a:t>
            </a:r>
            <a:r>
              <a:rPr lang="en-GB" altLang="en-US" sz="1200" dirty="0"/>
              <a:t> Believes: </a:t>
            </a:r>
          </a:p>
          <a:p>
            <a:pPr eaLnBrk="1" hangingPunct="1">
              <a:buFontTx/>
              <a:buAutoNum type="arabicPeriod"/>
            </a:pPr>
            <a:endParaRPr lang="en-GB" altLang="en-US" sz="1200" dirty="0"/>
          </a:p>
          <a:p>
            <a:pPr eaLnBrk="1" hangingPunct="1">
              <a:buFontTx/>
              <a:buAutoNum type="arabicPeriod"/>
            </a:pPr>
            <a:r>
              <a:rPr lang="en-GB" altLang="en-US" sz="1200" dirty="0"/>
              <a:t>Learning requires HARD WORK and EFFORT </a:t>
            </a:r>
          </a:p>
          <a:p>
            <a:pPr eaLnBrk="1" hangingPunct="1">
              <a:buFontTx/>
              <a:buAutoNum type="arabicPeriod"/>
            </a:pPr>
            <a:r>
              <a:rPr lang="en-GB" altLang="en-US" sz="1200" dirty="0"/>
              <a:t>ALL individuals CAN LEARN and improve </a:t>
            </a:r>
          </a:p>
          <a:p>
            <a:pPr eaLnBrk="1" hangingPunct="1">
              <a:buFontTx/>
              <a:buAutoNum type="arabicPeriod"/>
            </a:pPr>
            <a:r>
              <a:rPr lang="en-GB" altLang="en-US" sz="1200" dirty="0"/>
              <a:t>We CANNOT MEASURE a person’s POTENTIAL </a:t>
            </a:r>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21</a:t>
            </a:fld>
            <a:endParaRPr lang="en-GB"/>
          </a:p>
        </p:txBody>
      </p:sp>
    </p:spTree>
    <p:extLst>
      <p:ext uri="{BB962C8B-B14F-4D97-AF65-F5344CB8AC3E}">
        <p14:creationId xmlns:p14="http://schemas.microsoft.com/office/powerpoint/2010/main" val="18152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3BF3AB-03DE-4311-8B19-6B2DF28B4B13}" type="slidenum">
              <a:rPr lang="en-GB" smtClean="0"/>
              <a:t>22</a:t>
            </a:fld>
            <a:endParaRPr lang="en-GB"/>
          </a:p>
        </p:txBody>
      </p:sp>
    </p:spTree>
    <p:extLst>
      <p:ext uri="{BB962C8B-B14F-4D97-AF65-F5344CB8AC3E}">
        <p14:creationId xmlns:p14="http://schemas.microsoft.com/office/powerpoint/2010/main" val="412033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F9EDA3-6243-4B7B-8E52-CC5895E7854C}" type="slidenum">
              <a:rPr lang="en-GB" altLang="en-US" smtClean="0">
                <a:latin typeface="Arial" panose="020B0604020202020204" pitchFamily="34" charset="0"/>
              </a:rPr>
              <a:pPr>
                <a:spcBef>
                  <a:spcPct val="0"/>
                </a:spcBef>
              </a:pPr>
              <a:t>23</a:t>
            </a:fld>
            <a:endParaRPr lang="en-GB" altLang="en-US">
              <a:latin typeface="Arial" panose="020B0604020202020204" pitchFamily="34" charset="0"/>
            </a:endParaRPr>
          </a:p>
        </p:txBody>
      </p:sp>
    </p:spTree>
    <p:extLst>
      <p:ext uri="{BB962C8B-B14F-4D97-AF65-F5344CB8AC3E}">
        <p14:creationId xmlns:p14="http://schemas.microsoft.com/office/powerpoint/2010/main" val="246628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about these forms of knowledge individually but also seeing how we can make connections across mathematical concepts to help us “use what we know to work out what we don’t know”!</a:t>
            </a:r>
          </a:p>
          <a:p>
            <a:endParaRPr lang="en-GB" dirty="0"/>
          </a:p>
          <a:p>
            <a:r>
              <a:rPr lang="en-GB" dirty="0"/>
              <a:t>For example: I know that a fraction is part of a whole; so I know how to add fractions with the same denominator by just adding the numerator because I know that the number of parts in my whole hasn’t changed etc</a:t>
            </a:r>
          </a:p>
        </p:txBody>
      </p:sp>
      <p:sp>
        <p:nvSpPr>
          <p:cNvPr id="4" name="Slide Number Placeholder 3"/>
          <p:cNvSpPr>
            <a:spLocks noGrp="1"/>
          </p:cNvSpPr>
          <p:nvPr>
            <p:ph type="sldNum" sz="quarter" idx="10"/>
          </p:nvPr>
        </p:nvSpPr>
        <p:spPr/>
        <p:txBody>
          <a:bodyPr/>
          <a:lstStyle/>
          <a:p>
            <a:fld id="{E63BF3AB-03DE-4311-8B19-6B2DF28B4B13}" type="slidenum">
              <a:rPr lang="en-GB" smtClean="0"/>
              <a:t>3</a:t>
            </a:fld>
            <a:endParaRPr lang="en-GB"/>
          </a:p>
        </p:txBody>
      </p:sp>
    </p:spTree>
    <p:extLst>
      <p:ext uri="{BB962C8B-B14F-4D97-AF65-F5344CB8AC3E}">
        <p14:creationId xmlns:p14="http://schemas.microsoft.com/office/powerpoint/2010/main" val="20721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Now I know SATS are not the be all and end all (and we did survived 2 years without the children doing them!) but they are back and the reality is your children will have to sit them. </a:t>
            </a:r>
          </a:p>
          <a:p>
            <a:endParaRPr lang="en-GB" dirty="0"/>
          </a:p>
          <a:p>
            <a:r>
              <a:rPr lang="en-GB" dirty="0"/>
              <a:t>SATS – w/c May 13</a:t>
            </a:r>
            <a:r>
              <a:rPr lang="en-GB" baseline="30000" dirty="0"/>
              <a:t>th</a:t>
            </a:r>
            <a:r>
              <a:rPr lang="en-GB" dirty="0"/>
              <a:t>; arithmetic is out of 40; 2 reasoning papers worth 35 marks each = 110 overall</a:t>
            </a:r>
          </a:p>
          <a:p>
            <a:endParaRPr lang="en-GB" baseline="0" dirty="0"/>
          </a:p>
          <a:p>
            <a:r>
              <a:rPr lang="en-GB" baseline="0" dirty="0"/>
              <a:t>3 papers of approximately 35 questions in each at in 30 – 40 minutes </a:t>
            </a:r>
            <a:r>
              <a:rPr lang="en-GB" baseline="0" dirty="0" err="1"/>
              <a:t>eg</a:t>
            </a:r>
            <a:r>
              <a:rPr lang="en-GB" baseline="0" dirty="0"/>
              <a:t>: about a minute per question so there isn’t time for them to work each of these out using formal strategies. </a:t>
            </a:r>
          </a:p>
          <a:p>
            <a:endParaRPr lang="en-GB" dirty="0"/>
          </a:p>
          <a:p>
            <a:r>
              <a:rPr lang="en-GB" dirty="0"/>
              <a:t>Questions are drawn from mathematical concepts taught in all year groups in KS2 so it’s about applying that knowledge learnt throughout their KS2 journey</a:t>
            </a:r>
          </a:p>
          <a:p>
            <a:endParaRPr lang="en-GB" dirty="0"/>
          </a:p>
          <a:p>
            <a:r>
              <a:rPr lang="en-GB" dirty="0"/>
              <a:t>Only 36% of the content of the papers in 2023 came for Y6 objectives/concepts solely taught in Y6</a:t>
            </a:r>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4</a:t>
            </a:fld>
            <a:endParaRPr lang="en-GB"/>
          </a:p>
        </p:txBody>
      </p:sp>
    </p:spTree>
    <p:extLst>
      <p:ext uri="{BB962C8B-B14F-4D97-AF65-F5344CB8AC3E}">
        <p14:creationId xmlns:p14="http://schemas.microsoft.com/office/powerpoint/2010/main" val="314890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C1F32"/>
                </a:solidFill>
                <a:effectLst/>
                <a:latin typeface="Nunito" panose="020B0604020202020204" pitchFamily="2" charset="0"/>
              </a:rPr>
              <a:t>The possibility of passing the test without any knowledge of the Year 6 curriculum was clearly higher in 2023 than it has been in any of the years previously. </a:t>
            </a:r>
          </a:p>
          <a:p>
            <a:endParaRPr lang="en-GB" b="0" i="0" dirty="0">
              <a:solidFill>
                <a:srgbClr val="0C1F32"/>
              </a:solidFill>
              <a:effectLst/>
              <a:latin typeface="Nunito" panose="020B0604020202020204" pitchFamily="2" charset="0"/>
            </a:endParaRPr>
          </a:p>
          <a:p>
            <a:r>
              <a:rPr lang="en-GB" b="0" i="0" dirty="0">
                <a:solidFill>
                  <a:srgbClr val="0C1F32"/>
                </a:solidFill>
                <a:effectLst/>
                <a:latin typeface="Nunito" panose="020B0604020202020204" pitchFamily="2" charset="0"/>
              </a:rPr>
              <a:t>The expected standard could be achieved with no Y6 maths – Third Space Learning</a:t>
            </a:r>
          </a:p>
          <a:p>
            <a:endParaRPr lang="en-GB" b="0" i="0" dirty="0">
              <a:solidFill>
                <a:srgbClr val="0C1F32"/>
              </a:solidFill>
              <a:effectLst/>
              <a:latin typeface="Nunito" panose="020B0604020202020204" pitchFamily="2" charset="0"/>
            </a:endParaRPr>
          </a:p>
          <a:p>
            <a:r>
              <a:rPr lang="en-GB" b="0" i="0" dirty="0">
                <a:solidFill>
                  <a:srgbClr val="0C1F32"/>
                </a:solidFill>
                <a:effectLst/>
                <a:latin typeface="Nunito" panose="020B0604020202020204" pitchFamily="2" charset="0"/>
              </a:rPr>
              <a:t>This year, the pass mark was 51%, with 64% of the paper being from Years 3 to 5. If we look back to 2019, the pass mark was 53%, with 52% of content being from Year 3 to 5.</a:t>
            </a:r>
          </a:p>
          <a:p>
            <a:endParaRPr lang="en-GB" b="0" i="0" dirty="0">
              <a:solidFill>
                <a:srgbClr val="0C1F32"/>
              </a:solidFill>
              <a:effectLst/>
              <a:latin typeface="Nunito" panose="020B0604020202020204" pitchFamily="2" charset="0"/>
            </a:endParaRPr>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5</a:t>
            </a:fld>
            <a:endParaRPr lang="en-GB"/>
          </a:p>
        </p:txBody>
      </p:sp>
    </p:spTree>
    <p:extLst>
      <p:ext uri="{BB962C8B-B14F-4D97-AF65-F5344CB8AC3E}">
        <p14:creationId xmlns:p14="http://schemas.microsoft.com/office/powerpoint/2010/main" val="67210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C1F32"/>
                </a:solidFill>
                <a:effectLst/>
                <a:latin typeface="Nunito" panose="020B0604020202020204" pitchFamily="2" charset="0"/>
              </a:rPr>
              <a:t>Calculations and Fractions, Decimals and Percentages have consistently been the maths concepts that appear most frequently in both the arithmetic and reasoning papers.</a:t>
            </a:r>
          </a:p>
          <a:p>
            <a:endParaRPr lang="en-GB" b="0" i="0" dirty="0">
              <a:solidFill>
                <a:srgbClr val="0C1F32"/>
              </a:solidFill>
              <a:effectLst/>
              <a:latin typeface="Nunito" panose="020B0604020202020204" pitchFamily="2" charset="0"/>
            </a:endParaRPr>
          </a:p>
          <a:p>
            <a:r>
              <a:rPr lang="en-GB" dirty="0"/>
              <a:t>Although 2023 is not on the breakdown, it followed exactly the same structure as 2022.</a:t>
            </a:r>
          </a:p>
          <a:p>
            <a:endParaRPr lang="en-GB" b="0" i="0" dirty="0">
              <a:solidFill>
                <a:srgbClr val="0C1F32"/>
              </a:solidFill>
              <a:effectLst/>
              <a:latin typeface="Nunito" panose="020B0604020202020204" pitchFamily="2" charset="0"/>
            </a:endParaRPr>
          </a:p>
          <a:p>
            <a:r>
              <a:rPr lang="en-GB" b="0" i="0" dirty="0">
                <a:solidFill>
                  <a:srgbClr val="0C1F32"/>
                </a:solidFill>
                <a:effectLst/>
                <a:latin typeface="Nunito" panose="020B0604020202020204" pitchFamily="2" charset="0"/>
              </a:rPr>
              <a:t>In the arithmetic papers these types of questions may vary from:</a:t>
            </a:r>
          </a:p>
          <a:p>
            <a:endParaRPr lang="en-GB" b="0" i="0" dirty="0">
              <a:solidFill>
                <a:srgbClr val="0C1F32"/>
              </a:solidFill>
              <a:effectLst/>
              <a:latin typeface="Nunito" panose="020B0604020202020204" pitchFamily="2" charset="0"/>
            </a:endParaRPr>
          </a:p>
          <a:p>
            <a:r>
              <a:rPr lang="en-GB" b="0" i="0" dirty="0">
                <a:solidFill>
                  <a:srgbClr val="0C1F32"/>
                </a:solidFill>
                <a:effectLst/>
                <a:latin typeface="Nunito" panose="020B0604020202020204" pitchFamily="2" charset="0"/>
              </a:rPr>
              <a:t>______ = 10 x 96 to _____ = 6138 + 456</a:t>
            </a:r>
          </a:p>
          <a:p>
            <a:endParaRPr lang="en-GB" b="0" i="0" dirty="0">
              <a:solidFill>
                <a:srgbClr val="0C1F32"/>
              </a:solidFill>
              <a:effectLst/>
              <a:latin typeface="Nunito" panose="020B0604020202020204" pitchFamily="2" charset="0"/>
            </a:endParaRPr>
          </a:p>
          <a:p>
            <a:endParaRPr lang="en-GB" b="0" i="0" dirty="0">
              <a:solidFill>
                <a:srgbClr val="0C1F32"/>
              </a:solidFill>
              <a:effectLst/>
              <a:latin typeface="Nunito" panose="020B0604020202020204" pitchFamily="2" charset="0"/>
            </a:endParaRPr>
          </a:p>
          <a:p>
            <a:endParaRPr lang="en-GB" b="0" i="0" dirty="0">
              <a:solidFill>
                <a:srgbClr val="0C1F32"/>
              </a:solidFill>
              <a:effectLst/>
              <a:latin typeface="Nunito" panose="020B0604020202020204" pitchFamily="2" charset="0"/>
            </a:endParaRPr>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6</a:t>
            </a:fld>
            <a:endParaRPr lang="en-GB"/>
          </a:p>
        </p:txBody>
      </p:sp>
    </p:spTree>
    <p:extLst>
      <p:ext uri="{BB962C8B-B14F-4D97-AF65-F5344CB8AC3E}">
        <p14:creationId xmlns:p14="http://schemas.microsoft.com/office/powerpoint/2010/main" val="224346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Similar questions are presented throughout the test, just in different ways so children need to understand and become used to this</a:t>
            </a:r>
          </a:p>
          <a:p>
            <a:endParaRPr lang="en-GB" baseline="0" dirty="0"/>
          </a:p>
          <a:p>
            <a:r>
              <a:rPr lang="en-GB" baseline="0" dirty="0"/>
              <a:t>Questions may increase in difficulty the second or third time they are presented so children need to reason around the connections they can make to help them identify how the questions are similar (both adding fractions or finding percentages in the examples above) but also how they can draw up strategies used in the ‘easier’ questions to work out the trickier ones.</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63BF3AB-03DE-4311-8B19-6B2DF28B4B13}" type="slidenum">
              <a:rPr lang="en-GB" smtClean="0"/>
              <a:t>7</a:t>
            </a:fld>
            <a:endParaRPr lang="en-GB"/>
          </a:p>
        </p:txBody>
      </p:sp>
    </p:spTree>
    <p:extLst>
      <p:ext uri="{BB962C8B-B14F-4D97-AF65-F5344CB8AC3E}">
        <p14:creationId xmlns:p14="http://schemas.microsoft.com/office/powerpoint/2010/main" val="138828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the same with the reasoning papers, comments have been made in the media about the wordiness of some of the papers in recent years.  Children were able to do the maths involved once they’d unpicked the language and identified the maths behind what was being asked.</a:t>
            </a:r>
            <a:endParaRPr lang="en-GB" baseline="0" dirty="0"/>
          </a:p>
          <a:p>
            <a:endParaRPr lang="en-GB" baseline="0" dirty="0"/>
          </a:p>
          <a:p>
            <a:r>
              <a:rPr lang="en-GB" baseline="0" dirty="0"/>
              <a:t>L</a:t>
            </a:r>
          </a:p>
          <a:p>
            <a:endParaRPr lang="en-GB" dirty="0"/>
          </a:p>
        </p:txBody>
      </p:sp>
      <p:sp>
        <p:nvSpPr>
          <p:cNvPr id="4" name="Slide Number Placeholder 3"/>
          <p:cNvSpPr>
            <a:spLocks noGrp="1"/>
          </p:cNvSpPr>
          <p:nvPr>
            <p:ph type="sldNum" sz="quarter" idx="10"/>
          </p:nvPr>
        </p:nvSpPr>
        <p:spPr/>
        <p:txBody>
          <a:bodyPr/>
          <a:lstStyle/>
          <a:p>
            <a:fld id="{E63BF3AB-03DE-4311-8B19-6B2DF28B4B13}" type="slidenum">
              <a:rPr lang="en-GB" smtClean="0"/>
              <a:t>8</a:t>
            </a:fld>
            <a:endParaRPr lang="en-GB"/>
          </a:p>
        </p:txBody>
      </p:sp>
    </p:spTree>
    <p:extLst>
      <p:ext uri="{BB962C8B-B14F-4D97-AF65-F5344CB8AC3E}">
        <p14:creationId xmlns:p14="http://schemas.microsoft.com/office/powerpoint/2010/main" val="193397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these words all mean?  Are they familiar to you / your children?</a:t>
            </a:r>
          </a:p>
        </p:txBody>
      </p:sp>
      <p:sp>
        <p:nvSpPr>
          <p:cNvPr id="4" name="Slide Number Placeholder 3"/>
          <p:cNvSpPr>
            <a:spLocks noGrp="1"/>
          </p:cNvSpPr>
          <p:nvPr>
            <p:ph type="sldNum" sz="quarter" idx="10"/>
          </p:nvPr>
        </p:nvSpPr>
        <p:spPr/>
        <p:txBody>
          <a:bodyPr/>
          <a:lstStyle/>
          <a:p>
            <a:fld id="{E63BF3AB-03DE-4311-8B19-6B2DF28B4B13}" type="slidenum">
              <a:rPr lang="en-GB" smtClean="0"/>
              <a:t>9</a:t>
            </a:fld>
            <a:endParaRPr lang="en-GB"/>
          </a:p>
        </p:txBody>
      </p:sp>
    </p:spTree>
    <p:extLst>
      <p:ext uri="{BB962C8B-B14F-4D97-AF65-F5344CB8AC3E}">
        <p14:creationId xmlns:p14="http://schemas.microsoft.com/office/powerpoint/2010/main" val="307411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785987-F004-45EB-AF2B-920316003C4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419377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85987-F004-45EB-AF2B-920316003C4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384177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85987-F004-45EB-AF2B-920316003C4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212610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85987-F004-45EB-AF2B-920316003C4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196855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85987-F004-45EB-AF2B-920316003C4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264546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785987-F004-45EB-AF2B-920316003C44}"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132598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785987-F004-45EB-AF2B-920316003C44}" type="datetimeFigureOut">
              <a:rPr lang="en-GB" smtClean="0"/>
              <a:t>24/01/2024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56136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785987-F004-45EB-AF2B-920316003C44}" type="datetimeFigureOut">
              <a:rPr lang="en-GB" smtClean="0"/>
              <a:t>24/01/2024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71401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5987-F004-45EB-AF2B-920316003C44}" type="datetimeFigureOut">
              <a:rPr lang="en-GB" smtClean="0"/>
              <a:t>24/01/2024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93535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785987-F004-45EB-AF2B-920316003C44}"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417045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785987-F004-45EB-AF2B-920316003C44}"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5A5A2-6F8E-44C4-AA78-27C58BC2EE29}" type="slidenum">
              <a:rPr lang="en-GB" smtClean="0"/>
              <a:t>‹#›</a:t>
            </a:fld>
            <a:endParaRPr lang="en-GB"/>
          </a:p>
        </p:txBody>
      </p:sp>
    </p:spTree>
    <p:extLst>
      <p:ext uri="{BB962C8B-B14F-4D97-AF65-F5344CB8AC3E}">
        <p14:creationId xmlns:p14="http://schemas.microsoft.com/office/powerpoint/2010/main" val="105273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5987-F004-45EB-AF2B-920316003C44}" type="datetimeFigureOut">
              <a:rPr lang="en-GB" smtClean="0"/>
              <a:t>24/01/2024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5A5A2-6F8E-44C4-AA78-27C58BC2EE29}" type="slidenum">
              <a:rPr lang="en-GB" smtClean="0"/>
              <a:t>‹#›</a:t>
            </a:fld>
            <a:endParaRPr lang="en-GB"/>
          </a:p>
        </p:txBody>
      </p:sp>
    </p:spTree>
    <p:extLst>
      <p:ext uri="{BB962C8B-B14F-4D97-AF65-F5344CB8AC3E}">
        <p14:creationId xmlns:p14="http://schemas.microsoft.com/office/powerpoint/2010/main" val="343510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hyperlink" Target="https://mathsbot.com/manipulatives/countingSti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nrich.maths.org/1249" TargetMode="External"/><Relationship Id="rId11" Type="http://schemas.openxmlformats.org/officeDocument/2006/relationships/image" Target="../media/image45.png"/><Relationship Id="rId5" Type="http://schemas.openxmlformats.org/officeDocument/2006/relationships/hyperlink" Target="https://mathsframe.co.uk/en/resources/category/18/fractions-decimals-and-percentages" TargetMode="External"/><Relationship Id="rId10" Type="http://schemas.openxmlformats.org/officeDocument/2006/relationships/image" Target="../media/image44.png"/><Relationship Id="rId4" Type="http://schemas.openxmlformats.org/officeDocument/2006/relationships/hyperlink" Target="https://www.topmarks.co.uk/maths-games/7-11-years/fractions-and-decimals" TargetMode="Externa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13" y="1121406"/>
            <a:ext cx="9145016" cy="1152128"/>
          </a:xfrm>
        </p:spPr>
        <p:txBody>
          <a:bodyPr>
            <a:normAutofit fontScale="90000"/>
          </a:bodyPr>
          <a:lstStyle/>
          <a:p>
            <a:r>
              <a:rPr lang="en-GB" b="1" dirty="0">
                <a:latin typeface="Comic Sans MS" panose="030F0702030302020204" pitchFamily="66" charset="0"/>
              </a:rPr>
              <a:t>Year 6 Parent Workshop - Maths</a:t>
            </a:r>
          </a:p>
        </p:txBody>
      </p:sp>
      <p:sp>
        <p:nvSpPr>
          <p:cNvPr id="3" name="Subtitle 2"/>
          <p:cNvSpPr>
            <a:spLocks noGrp="1"/>
          </p:cNvSpPr>
          <p:nvPr>
            <p:ph type="subTitle" idx="1"/>
          </p:nvPr>
        </p:nvSpPr>
        <p:spPr>
          <a:xfrm>
            <a:off x="1403648" y="2060848"/>
            <a:ext cx="6400800" cy="1752600"/>
          </a:xfrm>
        </p:spPr>
        <p:txBody>
          <a:bodyPr>
            <a:normAutofit/>
          </a:bodyPr>
          <a:lstStyle/>
          <a:p>
            <a:r>
              <a:rPr lang="en-GB" sz="4000" b="1" dirty="0">
                <a:solidFill>
                  <a:srgbClr val="0070C0"/>
                </a:solidFill>
                <a:latin typeface="Comic Sans MS" panose="030F0702030302020204" pitchFamily="66" charset="0"/>
              </a:rPr>
              <a:t>Reasoning and Problem solving strategies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pic>
        <p:nvPicPr>
          <p:cNvPr id="5" name="Picture 4">
            <a:extLst>
              <a:ext uri="{FF2B5EF4-FFF2-40B4-BE49-F238E27FC236}">
                <a16:creationId xmlns:a16="http://schemas.microsoft.com/office/drawing/2014/main" id="{58020317-8776-4CF8-ADD4-159A1CA5261A}"/>
              </a:ext>
            </a:extLst>
          </p:cNvPr>
          <p:cNvPicPr>
            <a:picLocks noChangeAspect="1"/>
          </p:cNvPicPr>
          <p:nvPr/>
        </p:nvPicPr>
        <p:blipFill>
          <a:blip r:embed="rId4"/>
          <a:stretch>
            <a:fillRect/>
          </a:stretch>
        </p:blipFill>
        <p:spPr>
          <a:xfrm>
            <a:off x="7281630" y="3641890"/>
            <a:ext cx="1737605" cy="2543766"/>
          </a:xfrm>
          <a:prstGeom prst="rect">
            <a:avLst/>
          </a:prstGeom>
        </p:spPr>
      </p:pic>
      <p:pic>
        <p:nvPicPr>
          <p:cNvPr id="8" name="Picture 7">
            <a:extLst>
              <a:ext uri="{FF2B5EF4-FFF2-40B4-BE49-F238E27FC236}">
                <a16:creationId xmlns:a16="http://schemas.microsoft.com/office/drawing/2014/main" id="{2049E823-EB0E-4CCA-9B22-D937D94463DD}"/>
              </a:ext>
            </a:extLst>
          </p:cNvPr>
          <p:cNvPicPr>
            <a:picLocks noChangeAspect="1"/>
          </p:cNvPicPr>
          <p:nvPr/>
        </p:nvPicPr>
        <p:blipFill>
          <a:blip r:embed="rId5"/>
          <a:stretch>
            <a:fillRect/>
          </a:stretch>
        </p:blipFill>
        <p:spPr>
          <a:xfrm>
            <a:off x="140913" y="142783"/>
            <a:ext cx="1852034" cy="1152128"/>
          </a:xfrm>
          <a:prstGeom prst="rect">
            <a:avLst/>
          </a:prstGeom>
        </p:spPr>
      </p:pic>
      <p:pic>
        <p:nvPicPr>
          <p:cNvPr id="14" name="Picture 13">
            <a:extLst>
              <a:ext uri="{FF2B5EF4-FFF2-40B4-BE49-F238E27FC236}">
                <a16:creationId xmlns:a16="http://schemas.microsoft.com/office/drawing/2014/main" id="{42F599C9-FBAF-442E-ADC8-60578743D365}"/>
              </a:ext>
            </a:extLst>
          </p:cNvPr>
          <p:cNvPicPr>
            <a:picLocks noChangeAspect="1"/>
          </p:cNvPicPr>
          <p:nvPr/>
        </p:nvPicPr>
        <p:blipFill>
          <a:blip r:embed="rId6"/>
          <a:stretch>
            <a:fillRect/>
          </a:stretch>
        </p:blipFill>
        <p:spPr>
          <a:xfrm>
            <a:off x="2905275" y="3910053"/>
            <a:ext cx="4063134" cy="2007439"/>
          </a:xfrm>
          <a:prstGeom prst="rect">
            <a:avLst/>
          </a:prstGeom>
        </p:spPr>
      </p:pic>
      <p:pic>
        <p:nvPicPr>
          <p:cNvPr id="16" name="Picture 15">
            <a:extLst>
              <a:ext uri="{FF2B5EF4-FFF2-40B4-BE49-F238E27FC236}">
                <a16:creationId xmlns:a16="http://schemas.microsoft.com/office/drawing/2014/main" id="{DBD8DCCE-18C2-4F52-9F4B-55759B14C106}"/>
              </a:ext>
            </a:extLst>
          </p:cNvPr>
          <p:cNvPicPr>
            <a:picLocks noChangeAspect="1"/>
          </p:cNvPicPr>
          <p:nvPr/>
        </p:nvPicPr>
        <p:blipFill>
          <a:blip r:embed="rId7"/>
          <a:stretch>
            <a:fillRect/>
          </a:stretch>
        </p:blipFill>
        <p:spPr>
          <a:xfrm>
            <a:off x="140913" y="3727669"/>
            <a:ext cx="2558879" cy="2543766"/>
          </a:xfrm>
          <a:prstGeom prst="rect">
            <a:avLst/>
          </a:prstGeom>
        </p:spPr>
      </p:pic>
    </p:spTree>
    <p:extLst>
      <p:ext uri="{BB962C8B-B14F-4D97-AF65-F5344CB8AC3E}">
        <p14:creationId xmlns:p14="http://schemas.microsoft.com/office/powerpoint/2010/main" val="373678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bwMode="auto">
          <a:xfrm>
            <a:off x="684213" y="1335213"/>
            <a:ext cx="7164387" cy="2160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None/>
            </a:pPr>
            <a:r>
              <a:rPr lang="en-GB" altLang="en-US"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3" name="Picture 2">
            <a:extLst>
              <a:ext uri="{FF2B5EF4-FFF2-40B4-BE49-F238E27FC236}">
                <a16:creationId xmlns:a16="http://schemas.microsoft.com/office/drawing/2014/main" id="{1CB56A2C-618E-470E-B468-616153B147E7}"/>
              </a:ext>
            </a:extLst>
          </p:cNvPr>
          <p:cNvPicPr>
            <a:picLocks noChangeAspect="1"/>
          </p:cNvPicPr>
          <p:nvPr/>
        </p:nvPicPr>
        <p:blipFill>
          <a:blip r:embed="rId4"/>
          <a:stretch>
            <a:fillRect/>
          </a:stretch>
        </p:blipFill>
        <p:spPr>
          <a:xfrm>
            <a:off x="239493" y="780171"/>
            <a:ext cx="7599453" cy="4752528"/>
          </a:xfrm>
          <a:prstGeom prst="rect">
            <a:avLst/>
          </a:prstGeom>
        </p:spPr>
      </p:pic>
      <p:sp>
        <p:nvSpPr>
          <p:cNvPr id="4" name="TextBox 3">
            <a:extLst>
              <a:ext uri="{FF2B5EF4-FFF2-40B4-BE49-F238E27FC236}">
                <a16:creationId xmlns:a16="http://schemas.microsoft.com/office/drawing/2014/main" id="{1688C8A6-1EA4-42E4-A2FA-ACECC2B1278C}"/>
              </a:ext>
            </a:extLst>
          </p:cNvPr>
          <p:cNvSpPr txBox="1"/>
          <p:nvPr/>
        </p:nvSpPr>
        <p:spPr>
          <a:xfrm>
            <a:off x="299755" y="260648"/>
            <a:ext cx="7164387" cy="800219"/>
          </a:xfrm>
          <a:prstGeom prst="rect">
            <a:avLst/>
          </a:prstGeom>
          <a:noFill/>
        </p:spPr>
        <p:txBody>
          <a:bodyPr wrap="square" rtlCol="0">
            <a:spAutoFit/>
          </a:bodyPr>
          <a:lstStyle/>
          <a:p>
            <a:r>
              <a:rPr lang="en-GB" altLang="en-US" sz="2800" b="1" dirty="0">
                <a:latin typeface="Comic Sans MS" panose="030F0702030302020204" pitchFamily="66" charset="0"/>
              </a:rPr>
              <a:t>1. Understand the language</a:t>
            </a:r>
          </a:p>
          <a:p>
            <a:endParaRPr lang="en-GB" dirty="0"/>
          </a:p>
        </p:txBody>
      </p:sp>
      <p:pic>
        <p:nvPicPr>
          <p:cNvPr id="10" name="Picture 9">
            <a:extLst>
              <a:ext uri="{FF2B5EF4-FFF2-40B4-BE49-F238E27FC236}">
                <a16:creationId xmlns:a16="http://schemas.microsoft.com/office/drawing/2014/main" id="{3B431B8A-AB30-4753-A28D-DD01D2848B20}"/>
              </a:ext>
            </a:extLst>
          </p:cNvPr>
          <p:cNvPicPr>
            <a:picLocks noChangeAspect="1"/>
          </p:cNvPicPr>
          <p:nvPr/>
        </p:nvPicPr>
        <p:blipFill>
          <a:blip r:embed="rId5"/>
          <a:stretch>
            <a:fillRect/>
          </a:stretch>
        </p:blipFill>
        <p:spPr>
          <a:xfrm>
            <a:off x="239493" y="5540944"/>
            <a:ext cx="7599453" cy="1211685"/>
          </a:xfrm>
          <a:prstGeom prst="rect">
            <a:avLst/>
          </a:prstGeom>
        </p:spPr>
      </p:pic>
    </p:spTree>
    <p:extLst>
      <p:ext uri="{BB962C8B-B14F-4D97-AF65-F5344CB8AC3E}">
        <p14:creationId xmlns:p14="http://schemas.microsoft.com/office/powerpoint/2010/main" val="136412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bwMode="auto">
          <a:xfrm>
            <a:off x="684213" y="1335213"/>
            <a:ext cx="7164387" cy="2160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None/>
            </a:pPr>
            <a:r>
              <a:rPr lang="en-GB" altLang="en-US"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sp>
        <p:nvSpPr>
          <p:cNvPr id="4" name="TextBox 3">
            <a:extLst>
              <a:ext uri="{FF2B5EF4-FFF2-40B4-BE49-F238E27FC236}">
                <a16:creationId xmlns:a16="http://schemas.microsoft.com/office/drawing/2014/main" id="{1688C8A6-1EA4-42E4-A2FA-ACECC2B1278C}"/>
              </a:ext>
            </a:extLst>
          </p:cNvPr>
          <p:cNvSpPr txBox="1"/>
          <p:nvPr/>
        </p:nvSpPr>
        <p:spPr>
          <a:xfrm>
            <a:off x="299755" y="260648"/>
            <a:ext cx="7164387" cy="800219"/>
          </a:xfrm>
          <a:prstGeom prst="rect">
            <a:avLst/>
          </a:prstGeom>
          <a:noFill/>
        </p:spPr>
        <p:txBody>
          <a:bodyPr wrap="square" rtlCol="0">
            <a:spAutoFit/>
          </a:bodyPr>
          <a:lstStyle/>
          <a:p>
            <a:r>
              <a:rPr lang="en-GB" altLang="en-US" sz="2800" b="1" dirty="0">
                <a:latin typeface="Comic Sans MS" panose="030F0702030302020204" pitchFamily="66" charset="0"/>
              </a:rPr>
              <a:t>1. Understand the language</a:t>
            </a:r>
          </a:p>
          <a:p>
            <a:endParaRPr lang="en-GB" dirty="0"/>
          </a:p>
        </p:txBody>
      </p:sp>
      <p:pic>
        <p:nvPicPr>
          <p:cNvPr id="10" name="Picture 9">
            <a:extLst>
              <a:ext uri="{FF2B5EF4-FFF2-40B4-BE49-F238E27FC236}">
                <a16:creationId xmlns:a16="http://schemas.microsoft.com/office/drawing/2014/main" id="{80843A0C-C05D-4858-B70F-DD6839717AB8}"/>
              </a:ext>
            </a:extLst>
          </p:cNvPr>
          <p:cNvPicPr>
            <a:picLocks noChangeAspect="1"/>
          </p:cNvPicPr>
          <p:nvPr/>
        </p:nvPicPr>
        <p:blipFill>
          <a:blip r:embed="rId4"/>
          <a:stretch>
            <a:fillRect/>
          </a:stretch>
        </p:blipFill>
        <p:spPr>
          <a:xfrm>
            <a:off x="352177" y="1056759"/>
            <a:ext cx="7468247" cy="4938188"/>
          </a:xfrm>
          <a:prstGeom prst="rect">
            <a:avLst/>
          </a:prstGeom>
        </p:spPr>
      </p:pic>
    </p:spTree>
    <p:extLst>
      <p:ext uri="{BB962C8B-B14F-4D97-AF65-F5344CB8AC3E}">
        <p14:creationId xmlns:p14="http://schemas.microsoft.com/office/powerpoint/2010/main" val="321004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1" y="141056"/>
            <a:ext cx="8229600" cy="2578298"/>
          </a:xfrm>
        </p:spPr>
        <p:txBody>
          <a:bodyPr>
            <a:normAutofit/>
          </a:bodyPr>
          <a:lstStyle/>
          <a:p>
            <a:pPr marL="0" indent="0" algn="l"/>
            <a:br>
              <a:rPr lang="en-GB" dirty="0">
                <a:latin typeface="Comic Sans MS" panose="030F0702030302020204" pitchFamily="66" charset="0"/>
              </a:rPr>
            </a:br>
            <a:br>
              <a:rPr lang="en-GB" dirty="0"/>
            </a:b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
        <p:nvSpPr>
          <p:cNvPr id="7" name="TextBox 6">
            <a:extLst>
              <a:ext uri="{FF2B5EF4-FFF2-40B4-BE49-F238E27FC236}">
                <a16:creationId xmlns:a16="http://schemas.microsoft.com/office/drawing/2014/main" id="{A2615304-3CC3-423D-A8FA-8D76694ECFD2}"/>
              </a:ext>
            </a:extLst>
          </p:cNvPr>
          <p:cNvSpPr txBox="1"/>
          <p:nvPr/>
        </p:nvSpPr>
        <p:spPr>
          <a:xfrm>
            <a:off x="299755" y="260648"/>
            <a:ext cx="7164387" cy="800219"/>
          </a:xfrm>
          <a:prstGeom prst="rect">
            <a:avLst/>
          </a:prstGeom>
          <a:noFill/>
        </p:spPr>
        <p:txBody>
          <a:bodyPr wrap="square" rtlCol="0">
            <a:spAutoFit/>
          </a:bodyPr>
          <a:lstStyle/>
          <a:p>
            <a:r>
              <a:rPr lang="en-GB" altLang="en-US" sz="2800" b="1" dirty="0">
                <a:latin typeface="Comic Sans MS" panose="030F0702030302020204" pitchFamily="66" charset="0"/>
              </a:rPr>
              <a:t>2. Identify the maths involved</a:t>
            </a:r>
          </a:p>
          <a:p>
            <a:endParaRPr lang="en-GB" dirty="0"/>
          </a:p>
        </p:txBody>
      </p:sp>
      <p:pic>
        <p:nvPicPr>
          <p:cNvPr id="8" name="Picture 7">
            <a:extLst>
              <a:ext uri="{FF2B5EF4-FFF2-40B4-BE49-F238E27FC236}">
                <a16:creationId xmlns:a16="http://schemas.microsoft.com/office/drawing/2014/main" id="{5F223885-7F02-4DA3-9927-E633463F38A0}"/>
              </a:ext>
            </a:extLst>
          </p:cNvPr>
          <p:cNvPicPr>
            <a:picLocks noChangeAspect="1"/>
          </p:cNvPicPr>
          <p:nvPr/>
        </p:nvPicPr>
        <p:blipFill>
          <a:blip r:embed="rId4"/>
          <a:stretch>
            <a:fillRect/>
          </a:stretch>
        </p:blipFill>
        <p:spPr>
          <a:xfrm>
            <a:off x="299755" y="934418"/>
            <a:ext cx="4724809" cy="929721"/>
          </a:xfrm>
          <a:prstGeom prst="rect">
            <a:avLst/>
          </a:prstGeom>
        </p:spPr>
      </p:pic>
      <p:pic>
        <p:nvPicPr>
          <p:cNvPr id="10" name="Picture 9">
            <a:extLst>
              <a:ext uri="{FF2B5EF4-FFF2-40B4-BE49-F238E27FC236}">
                <a16:creationId xmlns:a16="http://schemas.microsoft.com/office/drawing/2014/main" id="{373583F0-67B7-4CDE-B3A0-648ACE1FDEF4}"/>
              </a:ext>
            </a:extLst>
          </p:cNvPr>
          <p:cNvPicPr>
            <a:picLocks noChangeAspect="1"/>
          </p:cNvPicPr>
          <p:nvPr/>
        </p:nvPicPr>
        <p:blipFill>
          <a:blip r:embed="rId5"/>
          <a:stretch>
            <a:fillRect/>
          </a:stretch>
        </p:blipFill>
        <p:spPr>
          <a:xfrm>
            <a:off x="797479" y="2181493"/>
            <a:ext cx="5319221" cy="914479"/>
          </a:xfrm>
          <a:prstGeom prst="rect">
            <a:avLst/>
          </a:prstGeom>
        </p:spPr>
      </p:pic>
      <p:pic>
        <p:nvPicPr>
          <p:cNvPr id="12" name="Picture 11">
            <a:extLst>
              <a:ext uri="{FF2B5EF4-FFF2-40B4-BE49-F238E27FC236}">
                <a16:creationId xmlns:a16="http://schemas.microsoft.com/office/drawing/2014/main" id="{3301CB25-6FDC-48FE-BBA5-8CC8D8CB5C6E}"/>
              </a:ext>
            </a:extLst>
          </p:cNvPr>
          <p:cNvPicPr>
            <a:picLocks noChangeAspect="1"/>
          </p:cNvPicPr>
          <p:nvPr/>
        </p:nvPicPr>
        <p:blipFill>
          <a:blip r:embed="rId6"/>
          <a:stretch>
            <a:fillRect/>
          </a:stretch>
        </p:blipFill>
        <p:spPr>
          <a:xfrm>
            <a:off x="1458633" y="3289166"/>
            <a:ext cx="7544454" cy="701101"/>
          </a:xfrm>
          <a:prstGeom prst="rect">
            <a:avLst/>
          </a:prstGeom>
        </p:spPr>
      </p:pic>
      <p:pic>
        <p:nvPicPr>
          <p:cNvPr id="16" name="Picture 15">
            <a:extLst>
              <a:ext uri="{FF2B5EF4-FFF2-40B4-BE49-F238E27FC236}">
                <a16:creationId xmlns:a16="http://schemas.microsoft.com/office/drawing/2014/main" id="{FE5F635A-12BA-4D62-B28D-AD79A06E0856}"/>
              </a:ext>
            </a:extLst>
          </p:cNvPr>
          <p:cNvPicPr>
            <a:picLocks noChangeAspect="1"/>
          </p:cNvPicPr>
          <p:nvPr/>
        </p:nvPicPr>
        <p:blipFill>
          <a:blip r:embed="rId7"/>
          <a:stretch>
            <a:fillRect/>
          </a:stretch>
        </p:blipFill>
        <p:spPr>
          <a:xfrm>
            <a:off x="577889" y="4203645"/>
            <a:ext cx="4475334" cy="2316182"/>
          </a:xfrm>
          <a:prstGeom prst="rect">
            <a:avLst/>
          </a:prstGeom>
        </p:spPr>
      </p:pic>
      <p:pic>
        <p:nvPicPr>
          <p:cNvPr id="18" name="Picture 17">
            <a:extLst>
              <a:ext uri="{FF2B5EF4-FFF2-40B4-BE49-F238E27FC236}">
                <a16:creationId xmlns:a16="http://schemas.microsoft.com/office/drawing/2014/main" id="{2F0F3999-C65B-4F00-952B-D9947CC1304E}"/>
              </a:ext>
            </a:extLst>
          </p:cNvPr>
          <p:cNvPicPr>
            <a:picLocks noChangeAspect="1"/>
          </p:cNvPicPr>
          <p:nvPr/>
        </p:nvPicPr>
        <p:blipFill>
          <a:blip r:embed="rId8"/>
          <a:stretch>
            <a:fillRect/>
          </a:stretch>
        </p:blipFill>
        <p:spPr>
          <a:xfrm>
            <a:off x="5211740" y="5395479"/>
            <a:ext cx="3616414" cy="914479"/>
          </a:xfrm>
          <a:prstGeom prst="rect">
            <a:avLst/>
          </a:prstGeom>
        </p:spPr>
      </p:pic>
      <p:pic>
        <p:nvPicPr>
          <p:cNvPr id="20" name="Picture 19">
            <a:extLst>
              <a:ext uri="{FF2B5EF4-FFF2-40B4-BE49-F238E27FC236}">
                <a16:creationId xmlns:a16="http://schemas.microsoft.com/office/drawing/2014/main" id="{51EC0088-F469-45E2-886E-BD6D58B7E8A9}"/>
              </a:ext>
            </a:extLst>
          </p:cNvPr>
          <p:cNvPicPr>
            <a:picLocks noChangeAspect="1"/>
          </p:cNvPicPr>
          <p:nvPr/>
        </p:nvPicPr>
        <p:blipFill>
          <a:blip r:embed="rId9"/>
          <a:stretch>
            <a:fillRect/>
          </a:stretch>
        </p:blipFill>
        <p:spPr>
          <a:xfrm>
            <a:off x="5261684" y="4203645"/>
            <a:ext cx="3566469" cy="967824"/>
          </a:xfrm>
          <a:prstGeom prst="rect">
            <a:avLst/>
          </a:prstGeom>
        </p:spPr>
      </p:pic>
    </p:spTree>
    <p:extLst>
      <p:ext uri="{BB962C8B-B14F-4D97-AF65-F5344CB8AC3E}">
        <p14:creationId xmlns:p14="http://schemas.microsoft.com/office/powerpoint/2010/main" val="166520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1" y="141056"/>
            <a:ext cx="8229600" cy="2578298"/>
          </a:xfrm>
        </p:spPr>
        <p:txBody>
          <a:bodyPr>
            <a:normAutofit/>
          </a:bodyPr>
          <a:lstStyle/>
          <a:p>
            <a:pPr marL="0" indent="0" algn="l"/>
            <a:br>
              <a:rPr lang="en-GB" dirty="0">
                <a:latin typeface="Comic Sans MS" panose="030F0702030302020204" pitchFamily="66" charset="0"/>
              </a:rPr>
            </a:br>
            <a:br>
              <a:rPr lang="en-GB" dirty="0"/>
            </a:b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
        <p:nvSpPr>
          <p:cNvPr id="7" name="TextBox 6">
            <a:extLst>
              <a:ext uri="{FF2B5EF4-FFF2-40B4-BE49-F238E27FC236}">
                <a16:creationId xmlns:a16="http://schemas.microsoft.com/office/drawing/2014/main" id="{A2615304-3CC3-423D-A8FA-8D76694ECFD2}"/>
              </a:ext>
            </a:extLst>
          </p:cNvPr>
          <p:cNvSpPr txBox="1"/>
          <p:nvPr/>
        </p:nvSpPr>
        <p:spPr>
          <a:xfrm>
            <a:off x="299755" y="260648"/>
            <a:ext cx="7164387" cy="800219"/>
          </a:xfrm>
          <a:prstGeom prst="rect">
            <a:avLst/>
          </a:prstGeom>
          <a:noFill/>
        </p:spPr>
        <p:txBody>
          <a:bodyPr wrap="square" rtlCol="0">
            <a:spAutoFit/>
          </a:bodyPr>
          <a:lstStyle/>
          <a:p>
            <a:r>
              <a:rPr lang="en-GB" altLang="en-US" sz="2800" b="1">
                <a:latin typeface="Comic Sans MS" panose="030F0702030302020204" pitchFamily="66" charset="0"/>
              </a:rPr>
              <a:t>2. Identify the maths involved</a:t>
            </a:r>
          </a:p>
          <a:p>
            <a:endParaRPr lang="en-GB" dirty="0"/>
          </a:p>
        </p:txBody>
      </p:sp>
      <p:pic>
        <p:nvPicPr>
          <p:cNvPr id="4" name="Picture 3">
            <a:extLst>
              <a:ext uri="{FF2B5EF4-FFF2-40B4-BE49-F238E27FC236}">
                <a16:creationId xmlns:a16="http://schemas.microsoft.com/office/drawing/2014/main" id="{3A904635-A2A8-4AD7-8029-12DA5B23179F}"/>
              </a:ext>
            </a:extLst>
          </p:cNvPr>
          <p:cNvPicPr>
            <a:picLocks noChangeAspect="1"/>
          </p:cNvPicPr>
          <p:nvPr/>
        </p:nvPicPr>
        <p:blipFill>
          <a:blip r:embed="rId4"/>
          <a:stretch>
            <a:fillRect/>
          </a:stretch>
        </p:blipFill>
        <p:spPr>
          <a:xfrm>
            <a:off x="76544" y="1124082"/>
            <a:ext cx="4540664" cy="3893447"/>
          </a:xfrm>
          <a:prstGeom prst="rect">
            <a:avLst/>
          </a:prstGeom>
        </p:spPr>
      </p:pic>
      <p:pic>
        <p:nvPicPr>
          <p:cNvPr id="9" name="Picture 8">
            <a:extLst>
              <a:ext uri="{FF2B5EF4-FFF2-40B4-BE49-F238E27FC236}">
                <a16:creationId xmlns:a16="http://schemas.microsoft.com/office/drawing/2014/main" id="{C0BBD53F-9DAD-45F0-B68A-F4CDEF1A63CA}"/>
              </a:ext>
            </a:extLst>
          </p:cNvPr>
          <p:cNvPicPr>
            <a:picLocks noChangeAspect="1"/>
          </p:cNvPicPr>
          <p:nvPr/>
        </p:nvPicPr>
        <p:blipFill>
          <a:blip r:embed="rId5"/>
          <a:stretch>
            <a:fillRect/>
          </a:stretch>
        </p:blipFill>
        <p:spPr>
          <a:xfrm>
            <a:off x="4698117" y="2358872"/>
            <a:ext cx="4376390" cy="3969809"/>
          </a:xfrm>
          <a:prstGeom prst="rect">
            <a:avLst/>
          </a:prstGeom>
        </p:spPr>
      </p:pic>
      <p:pic>
        <p:nvPicPr>
          <p:cNvPr id="16" name="Picture 15">
            <a:extLst>
              <a:ext uri="{FF2B5EF4-FFF2-40B4-BE49-F238E27FC236}">
                <a16:creationId xmlns:a16="http://schemas.microsoft.com/office/drawing/2014/main" id="{518DBAD4-FD71-438D-9F49-A840CB14E35F}"/>
              </a:ext>
            </a:extLst>
          </p:cNvPr>
          <p:cNvPicPr>
            <a:picLocks noChangeAspect="1"/>
          </p:cNvPicPr>
          <p:nvPr/>
        </p:nvPicPr>
        <p:blipFill>
          <a:blip r:embed="rId6"/>
          <a:stretch>
            <a:fillRect/>
          </a:stretch>
        </p:blipFill>
        <p:spPr>
          <a:xfrm>
            <a:off x="6270746" y="116632"/>
            <a:ext cx="1410144" cy="1022990"/>
          </a:xfrm>
          <a:prstGeom prst="rect">
            <a:avLst/>
          </a:prstGeom>
        </p:spPr>
      </p:pic>
    </p:spTree>
    <p:extLst>
      <p:ext uri="{BB962C8B-B14F-4D97-AF65-F5344CB8AC3E}">
        <p14:creationId xmlns:p14="http://schemas.microsoft.com/office/powerpoint/2010/main" val="74074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3968" y="6046161"/>
            <a:ext cx="7992888" cy="769441"/>
          </a:xfrm>
          <a:prstGeom prst="rect">
            <a:avLst/>
          </a:prstGeom>
          <a:noFill/>
        </p:spPr>
        <p:txBody>
          <a:bodyPr wrap="square" rtlCol="0">
            <a:spAutoFit/>
          </a:bodyPr>
          <a:lstStyle/>
          <a:p>
            <a:endParaRPr lang="en-GB" sz="4400" dirty="0"/>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
        <p:nvSpPr>
          <p:cNvPr id="75" name="TextBox 74">
            <a:extLst>
              <a:ext uri="{FF2B5EF4-FFF2-40B4-BE49-F238E27FC236}">
                <a16:creationId xmlns:a16="http://schemas.microsoft.com/office/drawing/2014/main" id="{129845CB-69F1-409C-84A0-EDF0B15B5845}"/>
              </a:ext>
            </a:extLst>
          </p:cNvPr>
          <p:cNvSpPr txBox="1"/>
          <p:nvPr/>
        </p:nvSpPr>
        <p:spPr>
          <a:xfrm>
            <a:off x="299755" y="260648"/>
            <a:ext cx="7164387" cy="800219"/>
          </a:xfrm>
          <a:prstGeom prst="rect">
            <a:avLst/>
          </a:prstGeom>
          <a:noFill/>
        </p:spPr>
        <p:txBody>
          <a:bodyPr wrap="square" rtlCol="0">
            <a:spAutoFit/>
          </a:bodyPr>
          <a:lstStyle/>
          <a:p>
            <a:r>
              <a:rPr lang="en-GB" altLang="en-US" sz="2800" b="1" dirty="0">
                <a:latin typeface="Comic Sans MS" panose="030F0702030302020204" pitchFamily="66" charset="0"/>
              </a:rPr>
              <a:t>2. Identify the maths involved</a:t>
            </a:r>
          </a:p>
          <a:p>
            <a:endParaRPr lang="en-GB" dirty="0"/>
          </a:p>
        </p:txBody>
      </p:sp>
      <p:pic>
        <p:nvPicPr>
          <p:cNvPr id="7" name="Picture 6">
            <a:extLst>
              <a:ext uri="{FF2B5EF4-FFF2-40B4-BE49-F238E27FC236}">
                <a16:creationId xmlns:a16="http://schemas.microsoft.com/office/drawing/2014/main" id="{8CF14655-0790-4550-B987-D342B34F9240}"/>
              </a:ext>
            </a:extLst>
          </p:cNvPr>
          <p:cNvPicPr>
            <a:picLocks noChangeAspect="1"/>
          </p:cNvPicPr>
          <p:nvPr/>
        </p:nvPicPr>
        <p:blipFill>
          <a:blip r:embed="rId4"/>
          <a:stretch>
            <a:fillRect/>
          </a:stretch>
        </p:blipFill>
        <p:spPr>
          <a:xfrm>
            <a:off x="286027" y="1060575"/>
            <a:ext cx="4488852" cy="4240753"/>
          </a:xfrm>
          <a:prstGeom prst="rect">
            <a:avLst/>
          </a:prstGeom>
        </p:spPr>
      </p:pic>
      <p:pic>
        <p:nvPicPr>
          <p:cNvPr id="76" name="Picture 75">
            <a:extLst>
              <a:ext uri="{FF2B5EF4-FFF2-40B4-BE49-F238E27FC236}">
                <a16:creationId xmlns:a16="http://schemas.microsoft.com/office/drawing/2014/main" id="{6002FF75-2873-4924-ABEA-1F02303C8FDE}"/>
              </a:ext>
            </a:extLst>
          </p:cNvPr>
          <p:cNvPicPr>
            <a:picLocks noChangeAspect="1"/>
          </p:cNvPicPr>
          <p:nvPr/>
        </p:nvPicPr>
        <p:blipFill>
          <a:blip r:embed="rId5"/>
          <a:stretch>
            <a:fillRect/>
          </a:stretch>
        </p:blipFill>
        <p:spPr>
          <a:xfrm>
            <a:off x="6270746" y="116632"/>
            <a:ext cx="1410144" cy="1022990"/>
          </a:xfrm>
          <a:prstGeom prst="rect">
            <a:avLst/>
          </a:prstGeom>
        </p:spPr>
      </p:pic>
      <p:pic>
        <p:nvPicPr>
          <p:cNvPr id="77" name="Picture 76">
            <a:extLst>
              <a:ext uri="{FF2B5EF4-FFF2-40B4-BE49-F238E27FC236}">
                <a16:creationId xmlns:a16="http://schemas.microsoft.com/office/drawing/2014/main" id="{9FA3AF4D-A4B8-440A-8D2A-B84E54EC55C6}"/>
              </a:ext>
            </a:extLst>
          </p:cNvPr>
          <p:cNvPicPr>
            <a:picLocks noChangeAspect="1"/>
          </p:cNvPicPr>
          <p:nvPr/>
        </p:nvPicPr>
        <p:blipFill>
          <a:blip r:embed="rId6"/>
          <a:stretch>
            <a:fillRect/>
          </a:stretch>
        </p:blipFill>
        <p:spPr>
          <a:xfrm>
            <a:off x="4956516" y="2060848"/>
            <a:ext cx="4046571" cy="1958510"/>
          </a:xfrm>
          <a:prstGeom prst="rect">
            <a:avLst/>
          </a:prstGeom>
        </p:spPr>
      </p:pic>
    </p:spTree>
    <p:extLst>
      <p:ext uri="{BB962C8B-B14F-4D97-AF65-F5344CB8AC3E}">
        <p14:creationId xmlns:p14="http://schemas.microsoft.com/office/powerpoint/2010/main" val="422310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13" y="188640"/>
            <a:ext cx="8229600" cy="871935"/>
          </a:xfrm>
        </p:spPr>
        <p:txBody>
          <a:bodyPr>
            <a:normAutofit/>
          </a:bodyPr>
          <a:lstStyle/>
          <a:p>
            <a:pPr algn="l"/>
            <a:r>
              <a:rPr lang="en-GB" sz="2800" dirty="0">
                <a:latin typeface="Comic Sans MS" panose="030F0702030302020204" pitchFamily="66" charset="0"/>
              </a:rPr>
              <a:t>3. Complete all of the stages of the problem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pic>
        <p:nvPicPr>
          <p:cNvPr id="3" name="Picture 2">
            <a:extLst>
              <a:ext uri="{FF2B5EF4-FFF2-40B4-BE49-F238E27FC236}">
                <a16:creationId xmlns:a16="http://schemas.microsoft.com/office/drawing/2014/main" id="{C068086F-871E-4EDF-A695-17020505B7C0}"/>
              </a:ext>
            </a:extLst>
          </p:cNvPr>
          <p:cNvPicPr>
            <a:picLocks noChangeAspect="1"/>
          </p:cNvPicPr>
          <p:nvPr/>
        </p:nvPicPr>
        <p:blipFill>
          <a:blip r:embed="rId4"/>
          <a:stretch>
            <a:fillRect/>
          </a:stretch>
        </p:blipFill>
        <p:spPr>
          <a:xfrm>
            <a:off x="1339266" y="2450511"/>
            <a:ext cx="5303980" cy="1859441"/>
          </a:xfrm>
          <a:prstGeom prst="rect">
            <a:avLst/>
          </a:prstGeom>
        </p:spPr>
      </p:pic>
      <p:pic>
        <p:nvPicPr>
          <p:cNvPr id="7" name="Picture 6">
            <a:extLst>
              <a:ext uri="{FF2B5EF4-FFF2-40B4-BE49-F238E27FC236}">
                <a16:creationId xmlns:a16="http://schemas.microsoft.com/office/drawing/2014/main" id="{DA0BFADE-86D9-45A5-BBE0-0B143751D78A}"/>
              </a:ext>
            </a:extLst>
          </p:cNvPr>
          <p:cNvPicPr>
            <a:picLocks noChangeAspect="1"/>
          </p:cNvPicPr>
          <p:nvPr/>
        </p:nvPicPr>
        <p:blipFill>
          <a:blip r:embed="rId5"/>
          <a:stretch>
            <a:fillRect/>
          </a:stretch>
        </p:blipFill>
        <p:spPr>
          <a:xfrm>
            <a:off x="3100830" y="4547844"/>
            <a:ext cx="5890770" cy="1760373"/>
          </a:xfrm>
          <a:prstGeom prst="rect">
            <a:avLst/>
          </a:prstGeom>
        </p:spPr>
      </p:pic>
      <p:pic>
        <p:nvPicPr>
          <p:cNvPr id="9" name="Picture 8">
            <a:extLst>
              <a:ext uri="{FF2B5EF4-FFF2-40B4-BE49-F238E27FC236}">
                <a16:creationId xmlns:a16="http://schemas.microsoft.com/office/drawing/2014/main" id="{D870B9A3-B71B-4C40-8203-3E2EF45DBBEC}"/>
              </a:ext>
            </a:extLst>
          </p:cNvPr>
          <p:cNvPicPr>
            <a:picLocks noChangeAspect="1"/>
          </p:cNvPicPr>
          <p:nvPr/>
        </p:nvPicPr>
        <p:blipFill>
          <a:blip r:embed="rId6"/>
          <a:stretch>
            <a:fillRect/>
          </a:stretch>
        </p:blipFill>
        <p:spPr>
          <a:xfrm>
            <a:off x="173305" y="1220003"/>
            <a:ext cx="7635902" cy="1059272"/>
          </a:xfrm>
          <a:prstGeom prst="rect">
            <a:avLst/>
          </a:prstGeom>
        </p:spPr>
      </p:pic>
    </p:spTree>
    <p:extLst>
      <p:ext uri="{BB962C8B-B14F-4D97-AF65-F5344CB8AC3E}">
        <p14:creationId xmlns:p14="http://schemas.microsoft.com/office/powerpoint/2010/main" val="378868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13" y="188640"/>
            <a:ext cx="8229600" cy="871935"/>
          </a:xfrm>
        </p:spPr>
        <p:txBody>
          <a:bodyPr>
            <a:normAutofit/>
          </a:bodyPr>
          <a:lstStyle/>
          <a:p>
            <a:pPr algn="l"/>
            <a:r>
              <a:rPr lang="en-GB" sz="2800" dirty="0">
                <a:latin typeface="Comic Sans MS" panose="030F0702030302020204" pitchFamily="66" charset="0"/>
              </a:rPr>
              <a:t>3. Complete all of the stages of the problem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pic>
        <p:nvPicPr>
          <p:cNvPr id="10" name="Picture 9">
            <a:extLst>
              <a:ext uri="{FF2B5EF4-FFF2-40B4-BE49-F238E27FC236}">
                <a16:creationId xmlns:a16="http://schemas.microsoft.com/office/drawing/2014/main" id="{E2196E0A-2548-43DC-BE13-23C5FF0C6482}"/>
              </a:ext>
            </a:extLst>
          </p:cNvPr>
          <p:cNvPicPr>
            <a:picLocks noChangeAspect="1"/>
          </p:cNvPicPr>
          <p:nvPr/>
        </p:nvPicPr>
        <p:blipFill>
          <a:blip r:embed="rId4"/>
          <a:stretch>
            <a:fillRect/>
          </a:stretch>
        </p:blipFill>
        <p:spPr>
          <a:xfrm>
            <a:off x="155213" y="1060575"/>
            <a:ext cx="4056747" cy="4130817"/>
          </a:xfrm>
          <a:prstGeom prst="rect">
            <a:avLst/>
          </a:prstGeom>
        </p:spPr>
      </p:pic>
      <p:pic>
        <p:nvPicPr>
          <p:cNvPr id="12" name="Picture 11">
            <a:extLst>
              <a:ext uri="{FF2B5EF4-FFF2-40B4-BE49-F238E27FC236}">
                <a16:creationId xmlns:a16="http://schemas.microsoft.com/office/drawing/2014/main" id="{7EE5E92C-E283-4B78-83A5-48FF2E017795}"/>
              </a:ext>
            </a:extLst>
          </p:cNvPr>
          <p:cNvPicPr>
            <a:picLocks noChangeAspect="1"/>
          </p:cNvPicPr>
          <p:nvPr/>
        </p:nvPicPr>
        <p:blipFill>
          <a:blip r:embed="rId5"/>
          <a:stretch>
            <a:fillRect/>
          </a:stretch>
        </p:blipFill>
        <p:spPr>
          <a:xfrm>
            <a:off x="4409287" y="2129933"/>
            <a:ext cx="4593800" cy="4201331"/>
          </a:xfrm>
          <a:prstGeom prst="rect">
            <a:avLst/>
          </a:prstGeom>
        </p:spPr>
      </p:pic>
      <p:pic>
        <p:nvPicPr>
          <p:cNvPr id="14" name="Picture 13">
            <a:extLst>
              <a:ext uri="{FF2B5EF4-FFF2-40B4-BE49-F238E27FC236}">
                <a16:creationId xmlns:a16="http://schemas.microsoft.com/office/drawing/2014/main" id="{480226C9-76E3-4C64-9156-7673D7C1622D}"/>
              </a:ext>
            </a:extLst>
          </p:cNvPr>
          <p:cNvPicPr>
            <a:picLocks noChangeAspect="1"/>
          </p:cNvPicPr>
          <p:nvPr/>
        </p:nvPicPr>
        <p:blipFill>
          <a:blip r:embed="rId6"/>
          <a:stretch>
            <a:fillRect/>
          </a:stretch>
        </p:blipFill>
        <p:spPr>
          <a:xfrm>
            <a:off x="6270746" y="116632"/>
            <a:ext cx="1410144" cy="1022990"/>
          </a:xfrm>
          <a:prstGeom prst="rect">
            <a:avLst/>
          </a:prstGeom>
        </p:spPr>
      </p:pic>
    </p:spTree>
    <p:extLst>
      <p:ext uri="{BB962C8B-B14F-4D97-AF65-F5344CB8AC3E}">
        <p14:creationId xmlns:p14="http://schemas.microsoft.com/office/powerpoint/2010/main" val="409348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13" y="188640"/>
            <a:ext cx="8229600" cy="871935"/>
          </a:xfrm>
        </p:spPr>
        <p:txBody>
          <a:bodyPr>
            <a:normAutofit/>
          </a:bodyPr>
          <a:lstStyle/>
          <a:p>
            <a:pPr algn="l"/>
            <a:r>
              <a:rPr lang="en-GB" sz="2800" dirty="0">
                <a:latin typeface="Comic Sans MS" panose="030F0702030302020204" pitchFamily="66" charset="0"/>
              </a:rPr>
              <a:t>3. Complete all of the stages of the problem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pic>
        <p:nvPicPr>
          <p:cNvPr id="3" name="Picture 2">
            <a:extLst>
              <a:ext uri="{FF2B5EF4-FFF2-40B4-BE49-F238E27FC236}">
                <a16:creationId xmlns:a16="http://schemas.microsoft.com/office/drawing/2014/main" id="{44F9659E-B085-45D6-B7B0-E389372846A7}"/>
              </a:ext>
            </a:extLst>
          </p:cNvPr>
          <p:cNvPicPr>
            <a:picLocks noChangeAspect="1"/>
          </p:cNvPicPr>
          <p:nvPr/>
        </p:nvPicPr>
        <p:blipFill>
          <a:blip r:embed="rId4"/>
          <a:stretch>
            <a:fillRect/>
          </a:stretch>
        </p:blipFill>
        <p:spPr>
          <a:xfrm>
            <a:off x="228703" y="976726"/>
            <a:ext cx="3937279" cy="4142461"/>
          </a:xfrm>
          <a:prstGeom prst="rect">
            <a:avLst/>
          </a:prstGeom>
        </p:spPr>
      </p:pic>
      <p:pic>
        <p:nvPicPr>
          <p:cNvPr id="8" name="Picture 7">
            <a:extLst>
              <a:ext uri="{FF2B5EF4-FFF2-40B4-BE49-F238E27FC236}">
                <a16:creationId xmlns:a16="http://schemas.microsoft.com/office/drawing/2014/main" id="{B31C8472-5F7C-4C73-978C-4DA0FFD2FE86}"/>
              </a:ext>
            </a:extLst>
          </p:cNvPr>
          <p:cNvPicPr>
            <a:picLocks noChangeAspect="1"/>
          </p:cNvPicPr>
          <p:nvPr/>
        </p:nvPicPr>
        <p:blipFill>
          <a:blip r:embed="rId5"/>
          <a:stretch>
            <a:fillRect/>
          </a:stretch>
        </p:blipFill>
        <p:spPr>
          <a:xfrm>
            <a:off x="4339798" y="2492896"/>
            <a:ext cx="4663289" cy="3320422"/>
          </a:xfrm>
          <a:prstGeom prst="rect">
            <a:avLst/>
          </a:prstGeom>
        </p:spPr>
      </p:pic>
      <p:pic>
        <p:nvPicPr>
          <p:cNvPr id="14" name="Picture 13">
            <a:extLst>
              <a:ext uri="{FF2B5EF4-FFF2-40B4-BE49-F238E27FC236}">
                <a16:creationId xmlns:a16="http://schemas.microsoft.com/office/drawing/2014/main" id="{480226C9-76E3-4C64-9156-7673D7C1622D}"/>
              </a:ext>
            </a:extLst>
          </p:cNvPr>
          <p:cNvPicPr>
            <a:picLocks noChangeAspect="1"/>
          </p:cNvPicPr>
          <p:nvPr/>
        </p:nvPicPr>
        <p:blipFill>
          <a:blip r:embed="rId6"/>
          <a:stretch>
            <a:fillRect/>
          </a:stretch>
        </p:blipFill>
        <p:spPr>
          <a:xfrm>
            <a:off x="6270746" y="116632"/>
            <a:ext cx="1410144" cy="1022990"/>
          </a:xfrm>
          <a:prstGeom prst="rect">
            <a:avLst/>
          </a:prstGeom>
        </p:spPr>
      </p:pic>
    </p:spTree>
    <p:extLst>
      <p:ext uri="{BB962C8B-B14F-4D97-AF65-F5344CB8AC3E}">
        <p14:creationId xmlns:p14="http://schemas.microsoft.com/office/powerpoint/2010/main" val="126042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
        <p:nvSpPr>
          <p:cNvPr id="7" name="TextBox 6">
            <a:extLst>
              <a:ext uri="{FF2B5EF4-FFF2-40B4-BE49-F238E27FC236}">
                <a16:creationId xmlns:a16="http://schemas.microsoft.com/office/drawing/2014/main" id="{0896D31F-FD12-4777-BC53-49CBCE467F57}"/>
              </a:ext>
            </a:extLst>
          </p:cNvPr>
          <p:cNvSpPr txBox="1"/>
          <p:nvPr/>
        </p:nvSpPr>
        <p:spPr>
          <a:xfrm>
            <a:off x="140913" y="404664"/>
            <a:ext cx="7743455" cy="5262979"/>
          </a:xfrm>
          <a:prstGeom prst="rect">
            <a:avLst/>
          </a:prstGeom>
          <a:noFill/>
        </p:spPr>
        <p:txBody>
          <a:bodyPr wrap="square" rtlCol="0">
            <a:spAutoFit/>
          </a:bodyPr>
          <a:lstStyle/>
          <a:p>
            <a:r>
              <a:rPr lang="en-GB" sz="2800" dirty="0">
                <a:latin typeface="Comic Sans MS" panose="030F0702030302020204" pitchFamily="66" charset="0"/>
              </a:rPr>
              <a:t>It is also important to remember, your children are not going to be asked these exact questions again.</a:t>
            </a:r>
          </a:p>
          <a:p>
            <a:endParaRPr lang="en-GB" sz="2800" dirty="0">
              <a:latin typeface="Comic Sans MS" panose="030F0702030302020204" pitchFamily="66" charset="0"/>
            </a:endParaRPr>
          </a:p>
          <a:p>
            <a:r>
              <a:rPr lang="en-GB" sz="2800" dirty="0">
                <a:latin typeface="Comic Sans MS" panose="030F0702030302020204" pitchFamily="66" charset="0"/>
              </a:rPr>
              <a:t>Therefore they need to </a:t>
            </a:r>
            <a:r>
              <a:rPr lang="en-GB" sz="2800" b="1" dirty="0">
                <a:latin typeface="Comic Sans MS" panose="030F0702030302020204" pitchFamily="66" charset="0"/>
              </a:rPr>
              <a:t>apply</a:t>
            </a:r>
            <a:r>
              <a:rPr lang="en-GB" sz="2800" dirty="0">
                <a:latin typeface="Comic Sans MS" panose="030F0702030302020204" pitchFamily="66" charset="0"/>
              </a:rPr>
              <a:t> their understanding of the concepts behind fractions, decimals and percentages in order to unpick the maths in the questions they will be asked.</a:t>
            </a:r>
          </a:p>
          <a:p>
            <a:endParaRPr lang="en-GB" sz="2800" dirty="0">
              <a:latin typeface="Comic Sans MS" panose="030F0702030302020204" pitchFamily="66" charset="0"/>
            </a:endParaRPr>
          </a:p>
          <a:p>
            <a:r>
              <a:rPr lang="en-GB" sz="2800" dirty="0">
                <a:latin typeface="Comic Sans MS" panose="030F0702030302020204" pitchFamily="66" charset="0"/>
              </a:rPr>
              <a:t>“Use what you know to work out what you don’t know!” – </a:t>
            </a:r>
            <a:r>
              <a:rPr lang="en-GB" sz="2800" dirty="0" err="1">
                <a:latin typeface="Comic Sans MS" panose="030F0702030302020204" pitchFamily="66" charset="0"/>
              </a:rPr>
              <a:t>chanel</a:t>
            </a:r>
            <a:r>
              <a:rPr lang="en-GB" sz="2800" dirty="0">
                <a:latin typeface="Comic Sans MS" panose="030F0702030302020204" pitchFamily="66" charset="0"/>
              </a:rPr>
              <a:t> your inner Mr Hutson!</a:t>
            </a:r>
          </a:p>
        </p:txBody>
      </p:sp>
      <p:pic>
        <p:nvPicPr>
          <p:cNvPr id="9" name="Picture 8">
            <a:extLst>
              <a:ext uri="{FF2B5EF4-FFF2-40B4-BE49-F238E27FC236}">
                <a16:creationId xmlns:a16="http://schemas.microsoft.com/office/drawing/2014/main" id="{BEF91EC1-BE40-461A-9DA2-DB8272A1EEE1}"/>
              </a:ext>
            </a:extLst>
          </p:cNvPr>
          <p:cNvPicPr>
            <a:picLocks noChangeAspect="1"/>
          </p:cNvPicPr>
          <p:nvPr/>
        </p:nvPicPr>
        <p:blipFill>
          <a:blip r:embed="rId4"/>
          <a:stretch>
            <a:fillRect/>
          </a:stretch>
        </p:blipFill>
        <p:spPr>
          <a:xfrm>
            <a:off x="7502430" y="4536520"/>
            <a:ext cx="1468754" cy="1944216"/>
          </a:xfrm>
          <a:prstGeom prst="rect">
            <a:avLst/>
          </a:prstGeom>
        </p:spPr>
      </p:pic>
    </p:spTree>
    <p:extLst>
      <p:ext uri="{BB962C8B-B14F-4D97-AF65-F5344CB8AC3E}">
        <p14:creationId xmlns:p14="http://schemas.microsoft.com/office/powerpoint/2010/main" val="387202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13" y="188640"/>
            <a:ext cx="8229600" cy="871935"/>
          </a:xfrm>
        </p:spPr>
        <p:txBody>
          <a:bodyPr>
            <a:normAutofit/>
          </a:bodyPr>
          <a:lstStyle/>
          <a:p>
            <a:pPr algn="l"/>
            <a:r>
              <a:rPr lang="en-GB" sz="2800" dirty="0">
                <a:latin typeface="Comic Sans MS" panose="030F0702030302020204" pitchFamily="66" charset="0"/>
              </a:rPr>
              <a:t>Things to try at home: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
        <p:nvSpPr>
          <p:cNvPr id="2" name="TextBox 1">
            <a:extLst>
              <a:ext uri="{FF2B5EF4-FFF2-40B4-BE49-F238E27FC236}">
                <a16:creationId xmlns:a16="http://schemas.microsoft.com/office/drawing/2014/main" id="{4C6A71A1-E4B3-4106-9122-925F6BDBE5B1}"/>
              </a:ext>
            </a:extLst>
          </p:cNvPr>
          <p:cNvSpPr txBox="1"/>
          <p:nvPr/>
        </p:nvSpPr>
        <p:spPr>
          <a:xfrm>
            <a:off x="151993" y="1046887"/>
            <a:ext cx="8568952" cy="6894195"/>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omic Sans MS" panose="030F0702030302020204" pitchFamily="66" charset="0"/>
              </a:rPr>
              <a:t>Converting between fractions, decimals and percentages – counting stick models </a:t>
            </a:r>
            <a:r>
              <a:rPr lang="en-GB" sz="2200" dirty="0">
                <a:latin typeface="Comic Sans MS" panose="030F0702030302020204" pitchFamily="66" charset="0"/>
                <a:hlinkClick r:id="rId4"/>
              </a:rPr>
              <a:t>https://mathsbot.com/manipulatives/countingStick</a:t>
            </a:r>
            <a:endParaRPr lang="en-GB" sz="2200" dirty="0">
              <a:latin typeface="Comic Sans MS" panose="030F0702030302020204" pitchFamily="66" charset="0"/>
            </a:endParaRPr>
          </a:p>
          <a:p>
            <a:endParaRPr lang="en-GB" sz="2200" dirty="0">
              <a:latin typeface="Comic Sans MS" panose="030F0702030302020204" pitchFamily="66" charset="0"/>
            </a:endParaRPr>
          </a:p>
          <a:p>
            <a:endParaRPr lang="en-GB" sz="2200" dirty="0">
              <a:latin typeface="Comic Sans MS" panose="030F0702030302020204" pitchFamily="66" charset="0"/>
            </a:endParaRPr>
          </a:p>
          <a:p>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Asking </a:t>
            </a:r>
            <a:r>
              <a:rPr lang="en-GB" sz="2200" i="1" dirty="0">
                <a:latin typeface="Comic Sans MS" panose="030F0702030302020204" pitchFamily="66" charset="0"/>
              </a:rPr>
              <a:t>would you rather … </a:t>
            </a:r>
            <a:r>
              <a:rPr lang="en-GB" sz="2200" dirty="0">
                <a:latin typeface="Comic Sans MS" panose="030F0702030302020204" pitchFamily="66" charset="0"/>
              </a:rPr>
              <a:t>type questions</a:t>
            </a:r>
          </a:p>
          <a:p>
            <a:r>
              <a:rPr lang="en-GB" sz="2200" dirty="0">
                <a:latin typeface="Comic Sans MS" panose="030F0702030302020204" pitchFamily="66" charset="0"/>
              </a:rPr>
              <a:t>     </a:t>
            </a:r>
            <a:r>
              <a:rPr lang="en-GB" sz="2200" dirty="0" err="1">
                <a:latin typeface="Comic Sans MS" panose="030F0702030302020204" pitchFamily="66" charset="0"/>
              </a:rPr>
              <a:t>eg</a:t>
            </a:r>
            <a:r>
              <a:rPr lang="en-GB" sz="2200" dirty="0">
                <a:latin typeface="Comic Sans MS" panose="030F0702030302020204" pitchFamily="66" charset="0"/>
              </a:rPr>
              <a:t>: </a:t>
            </a:r>
            <a:r>
              <a:rPr lang="en-GB" sz="2200" i="1" dirty="0">
                <a:latin typeface="Comic Sans MS" panose="030F0702030302020204" pitchFamily="66" charset="0"/>
              </a:rPr>
              <a:t>would you rather have ½ of £30 or 2/3 of £24?  Why?</a:t>
            </a:r>
            <a:endParaRPr lang="en-GB" sz="2200" dirty="0">
              <a:latin typeface="Comic Sans MS" panose="030F0702030302020204" pitchFamily="66" charset="0"/>
            </a:endParaRPr>
          </a:p>
          <a:p>
            <a:pPr marL="342900" indent="-342900">
              <a:buFont typeface="Arial" panose="020B0604020202020204" pitchFamily="34" charset="0"/>
              <a:buChar char="•"/>
            </a:pPr>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Asking </a:t>
            </a:r>
            <a:r>
              <a:rPr lang="en-GB" sz="2200" i="1" dirty="0">
                <a:latin typeface="Comic Sans MS" panose="030F0702030302020204" pitchFamily="66" charset="0"/>
              </a:rPr>
              <a:t>what if … </a:t>
            </a:r>
            <a:r>
              <a:rPr lang="en-GB" sz="2200" dirty="0">
                <a:latin typeface="Comic Sans MS" panose="030F0702030302020204" pitchFamily="66" charset="0"/>
              </a:rPr>
              <a:t>type questions when you’re out shopping </a:t>
            </a:r>
            <a:r>
              <a:rPr lang="en-GB" sz="2200" dirty="0" err="1">
                <a:latin typeface="Comic Sans MS" panose="030F0702030302020204" pitchFamily="66" charset="0"/>
              </a:rPr>
              <a:t>eg</a:t>
            </a:r>
            <a:r>
              <a:rPr lang="en-GB" sz="2200" dirty="0">
                <a:latin typeface="Comic Sans MS" panose="030F0702030302020204" pitchFamily="66" charset="0"/>
              </a:rPr>
              <a:t>: </a:t>
            </a:r>
            <a:r>
              <a:rPr lang="en-GB" sz="2200" i="1" dirty="0">
                <a:latin typeface="Comic Sans MS" panose="030F0702030302020204" pitchFamily="66" charset="0"/>
              </a:rPr>
              <a:t>What if there was 25% off the cost of this new top you’d like?</a:t>
            </a:r>
          </a:p>
          <a:p>
            <a:pPr marL="342900" indent="-342900">
              <a:buFont typeface="Arial" panose="020B0604020202020204" pitchFamily="34" charset="0"/>
              <a:buChar char="•"/>
            </a:pPr>
            <a:endParaRPr lang="en-GB" sz="2200" i="1"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Use playing cards to generate fractions which can be ordered, multiplied, added etc; practise converting into decimals and percentages</a:t>
            </a:r>
          </a:p>
          <a:p>
            <a:endParaRPr lang="en-GB" sz="24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CE6D4979-DA74-47B6-9527-14EEA3CA2913}"/>
              </a:ext>
            </a:extLst>
          </p:cNvPr>
          <p:cNvPicPr>
            <a:picLocks noChangeAspect="1"/>
          </p:cNvPicPr>
          <p:nvPr/>
        </p:nvPicPr>
        <p:blipFill>
          <a:blip r:embed="rId5"/>
          <a:stretch>
            <a:fillRect/>
          </a:stretch>
        </p:blipFill>
        <p:spPr>
          <a:xfrm>
            <a:off x="457200" y="2132856"/>
            <a:ext cx="8229600" cy="871935"/>
          </a:xfrm>
          <a:prstGeom prst="rect">
            <a:avLst/>
          </a:prstGeom>
        </p:spPr>
      </p:pic>
    </p:spTree>
    <p:extLst>
      <p:ext uri="{BB962C8B-B14F-4D97-AF65-F5344CB8AC3E}">
        <p14:creationId xmlns:p14="http://schemas.microsoft.com/office/powerpoint/2010/main" val="352205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Autofit/>
          </a:bodyPr>
          <a:lstStyle/>
          <a:p>
            <a:pPr algn="l"/>
            <a:r>
              <a:rPr lang="en-GB" sz="3600" b="1" dirty="0">
                <a:latin typeface="Comic Sans MS" panose="030F0702030302020204" pitchFamily="66" charset="0"/>
              </a:rPr>
              <a:t>Can you help me with my maths homework please?</a:t>
            </a:r>
          </a:p>
        </p:txBody>
      </p:sp>
      <p:sp>
        <p:nvSpPr>
          <p:cNvPr id="3" name="Content Placeholder 2"/>
          <p:cNvSpPr>
            <a:spLocks noGrp="1"/>
          </p:cNvSpPr>
          <p:nvPr>
            <p:ph idx="1"/>
          </p:nvPr>
        </p:nvSpPr>
        <p:spPr>
          <a:xfrm>
            <a:off x="344512" y="1763990"/>
            <a:ext cx="3250704" cy="1448986"/>
          </a:xfrm>
        </p:spPr>
        <p:txBody>
          <a:bodyPr>
            <a:normAutofit/>
          </a:bodyPr>
          <a:lstStyle/>
          <a:p>
            <a:r>
              <a:rPr lang="en-GB" altLang="en-US" sz="2400" dirty="0">
                <a:latin typeface="Comic Sans MS" panose="030F0702030302020204" pitchFamily="66" charset="0"/>
              </a:rPr>
              <a:t>Why do they do it differently these days?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9" name="Picture 8">
            <a:extLst>
              <a:ext uri="{FF2B5EF4-FFF2-40B4-BE49-F238E27FC236}">
                <a16:creationId xmlns:a16="http://schemas.microsoft.com/office/drawing/2014/main" id="{17C9DFD8-0020-41A0-BEF6-B7074923BEE8}"/>
              </a:ext>
            </a:extLst>
          </p:cNvPr>
          <p:cNvPicPr>
            <a:picLocks noChangeAspect="1"/>
          </p:cNvPicPr>
          <p:nvPr/>
        </p:nvPicPr>
        <p:blipFill>
          <a:blip r:embed="rId4"/>
          <a:stretch>
            <a:fillRect/>
          </a:stretch>
        </p:blipFill>
        <p:spPr>
          <a:xfrm>
            <a:off x="3954760" y="1916832"/>
            <a:ext cx="4968552" cy="3807152"/>
          </a:xfrm>
          <a:prstGeom prst="rect">
            <a:avLst/>
          </a:prstGeom>
        </p:spPr>
      </p:pic>
      <p:sp>
        <p:nvSpPr>
          <p:cNvPr id="10" name="TextBox 9">
            <a:extLst>
              <a:ext uri="{FF2B5EF4-FFF2-40B4-BE49-F238E27FC236}">
                <a16:creationId xmlns:a16="http://schemas.microsoft.com/office/drawing/2014/main" id="{99242689-B84D-4AE3-B24F-068FBAE534FC}"/>
              </a:ext>
            </a:extLst>
          </p:cNvPr>
          <p:cNvSpPr txBox="1"/>
          <p:nvPr/>
        </p:nvSpPr>
        <p:spPr>
          <a:xfrm>
            <a:off x="344512" y="3429000"/>
            <a:ext cx="3250704" cy="2954655"/>
          </a:xfrm>
          <a:prstGeom prst="rect">
            <a:avLst/>
          </a:prstGeom>
          <a:noFill/>
        </p:spPr>
        <p:txBody>
          <a:bodyPr wrap="square" rtlCol="0">
            <a:spAutoFit/>
          </a:bodyPr>
          <a:lstStyle/>
          <a:p>
            <a:pPr marL="285750" indent="-285750">
              <a:buFont typeface="Arial" panose="020B0604020202020204" pitchFamily="34" charset="0"/>
              <a:buChar char="•"/>
            </a:pPr>
            <a:r>
              <a:rPr lang="en-GB" altLang="en-US" sz="2400" dirty="0">
                <a:latin typeface="Comic Sans MS" panose="030F0702030302020204" pitchFamily="66" charset="0"/>
              </a:rPr>
              <a:t>It’s the difference between providing someone with a list of instructions for getting from A to B and providing them with a map</a:t>
            </a:r>
          </a:p>
          <a:p>
            <a:endParaRPr lang="en-GB" dirty="0"/>
          </a:p>
        </p:txBody>
      </p:sp>
    </p:spTree>
    <p:extLst>
      <p:ext uri="{BB962C8B-B14F-4D97-AF65-F5344CB8AC3E}">
        <p14:creationId xmlns:p14="http://schemas.microsoft.com/office/powerpoint/2010/main" val="21172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13" y="188640"/>
            <a:ext cx="8229600" cy="871935"/>
          </a:xfrm>
        </p:spPr>
        <p:txBody>
          <a:bodyPr>
            <a:normAutofit/>
          </a:bodyPr>
          <a:lstStyle/>
          <a:p>
            <a:pPr algn="l"/>
            <a:r>
              <a:rPr lang="en-GB" sz="2800" dirty="0">
                <a:latin typeface="Comic Sans MS" panose="030F0702030302020204" pitchFamily="66" charset="0"/>
              </a:rPr>
              <a:t>Things to try at home: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
        <p:nvSpPr>
          <p:cNvPr id="2" name="TextBox 1">
            <a:extLst>
              <a:ext uri="{FF2B5EF4-FFF2-40B4-BE49-F238E27FC236}">
                <a16:creationId xmlns:a16="http://schemas.microsoft.com/office/drawing/2014/main" id="{4C6A71A1-E4B3-4106-9122-925F6BDBE5B1}"/>
              </a:ext>
            </a:extLst>
          </p:cNvPr>
          <p:cNvSpPr txBox="1"/>
          <p:nvPr/>
        </p:nvSpPr>
        <p:spPr>
          <a:xfrm>
            <a:off x="151993" y="1046887"/>
            <a:ext cx="8568952" cy="544764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mic Sans MS" panose="030F0702030302020204" pitchFamily="66" charset="0"/>
              </a:rPr>
              <a:t>Games</a:t>
            </a:r>
          </a:p>
          <a:p>
            <a:endParaRPr lang="en-GB" sz="2000" dirty="0">
              <a:latin typeface="Comic Sans MS" panose="030F0702030302020204" pitchFamily="66" charset="0"/>
            </a:endParaRPr>
          </a:p>
          <a:p>
            <a:r>
              <a:rPr lang="en-GB" sz="2000" dirty="0" err="1">
                <a:latin typeface="Comic Sans MS" panose="030F0702030302020204" pitchFamily="66" charset="0"/>
              </a:rPr>
              <a:t>Topmarks</a:t>
            </a:r>
            <a:r>
              <a:rPr lang="en-GB" sz="2000" dirty="0">
                <a:latin typeface="Comic Sans MS" panose="030F0702030302020204" pitchFamily="66" charset="0"/>
              </a:rPr>
              <a:t> website</a:t>
            </a:r>
          </a:p>
          <a:p>
            <a:r>
              <a:rPr lang="en-GB" sz="2000" dirty="0">
                <a:latin typeface="Comic Sans MS" panose="030F0702030302020204" pitchFamily="66" charset="0"/>
                <a:hlinkClick r:id="rId4"/>
              </a:rPr>
              <a:t>https://www.topmarks.co.uk/maths-games/7-11-years/fractions-and-decimals</a:t>
            </a:r>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err="1">
                <a:latin typeface="Comic Sans MS" panose="030F0702030302020204" pitchFamily="66" charset="0"/>
              </a:rPr>
              <a:t>Mathsframe</a:t>
            </a:r>
            <a:r>
              <a:rPr lang="en-GB" sz="2000" dirty="0">
                <a:latin typeface="Comic Sans MS" panose="030F0702030302020204" pitchFamily="66" charset="0"/>
              </a:rPr>
              <a:t> website for a range of games</a:t>
            </a:r>
          </a:p>
          <a:p>
            <a:r>
              <a:rPr lang="en-GB" sz="2000" dirty="0">
                <a:latin typeface="Comic Sans MS" panose="030F0702030302020204" pitchFamily="66" charset="0"/>
                <a:hlinkClick r:id="rId5"/>
              </a:rPr>
              <a:t>https://mathsframe.co.uk/en/resources/category/18/fractions-decimals-and-percentages</a:t>
            </a:r>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err="1">
                <a:latin typeface="Comic Sans MS" panose="030F0702030302020204" pitchFamily="66" charset="0"/>
              </a:rPr>
              <a:t>Nrich</a:t>
            </a:r>
            <a:r>
              <a:rPr lang="en-GB" sz="2000" dirty="0">
                <a:latin typeface="Comic Sans MS" panose="030F0702030302020204" pitchFamily="66" charset="0"/>
              </a:rPr>
              <a:t> website for investigations</a:t>
            </a:r>
          </a:p>
          <a:p>
            <a:r>
              <a:rPr lang="en-GB" sz="2000" dirty="0">
                <a:latin typeface="Comic Sans MS" panose="030F0702030302020204" pitchFamily="66" charset="0"/>
                <a:hlinkClick r:id="rId6"/>
              </a:rPr>
              <a:t>https://nrich.maths.org/1249</a:t>
            </a:r>
            <a:endParaRPr lang="en-GB" sz="2000" dirty="0">
              <a:latin typeface="Comic Sans MS" panose="030F0702030302020204" pitchFamily="66" charset="0"/>
            </a:endParaRPr>
          </a:p>
          <a:p>
            <a:endParaRPr lang="en-GB" dirty="0"/>
          </a:p>
          <a:p>
            <a:endParaRPr lang="en-GB" sz="24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1CAC6A3C-2BA2-4FE7-9354-17F6C73EFA14}"/>
              </a:ext>
            </a:extLst>
          </p:cNvPr>
          <p:cNvPicPr>
            <a:picLocks noChangeAspect="1"/>
          </p:cNvPicPr>
          <p:nvPr/>
        </p:nvPicPr>
        <p:blipFill>
          <a:blip r:embed="rId7"/>
          <a:stretch>
            <a:fillRect/>
          </a:stretch>
        </p:blipFill>
        <p:spPr>
          <a:xfrm>
            <a:off x="6346129" y="1265810"/>
            <a:ext cx="2011854" cy="640135"/>
          </a:xfrm>
          <a:prstGeom prst="rect">
            <a:avLst/>
          </a:prstGeom>
        </p:spPr>
      </p:pic>
      <p:pic>
        <p:nvPicPr>
          <p:cNvPr id="7" name="Picture 6">
            <a:extLst>
              <a:ext uri="{FF2B5EF4-FFF2-40B4-BE49-F238E27FC236}">
                <a16:creationId xmlns:a16="http://schemas.microsoft.com/office/drawing/2014/main" id="{2D464D64-2AD9-4636-9AE1-B8D8D6C01E2D}"/>
              </a:ext>
            </a:extLst>
          </p:cNvPr>
          <p:cNvPicPr>
            <a:picLocks noChangeAspect="1"/>
          </p:cNvPicPr>
          <p:nvPr/>
        </p:nvPicPr>
        <p:blipFill>
          <a:blip r:embed="rId8"/>
          <a:stretch>
            <a:fillRect/>
          </a:stretch>
        </p:blipFill>
        <p:spPr>
          <a:xfrm>
            <a:off x="420803" y="4836916"/>
            <a:ext cx="1990957" cy="1721988"/>
          </a:xfrm>
          <a:prstGeom prst="rect">
            <a:avLst/>
          </a:prstGeom>
        </p:spPr>
      </p:pic>
      <p:pic>
        <p:nvPicPr>
          <p:cNvPr id="9" name="Picture 8">
            <a:extLst>
              <a:ext uri="{FF2B5EF4-FFF2-40B4-BE49-F238E27FC236}">
                <a16:creationId xmlns:a16="http://schemas.microsoft.com/office/drawing/2014/main" id="{14219F0F-D735-4406-B20C-915D15C74A7F}"/>
              </a:ext>
            </a:extLst>
          </p:cNvPr>
          <p:cNvPicPr>
            <a:picLocks noChangeAspect="1"/>
          </p:cNvPicPr>
          <p:nvPr/>
        </p:nvPicPr>
        <p:blipFill>
          <a:blip r:embed="rId9"/>
          <a:stretch>
            <a:fillRect/>
          </a:stretch>
        </p:blipFill>
        <p:spPr>
          <a:xfrm>
            <a:off x="5916289" y="2663151"/>
            <a:ext cx="2561824" cy="440373"/>
          </a:xfrm>
          <a:prstGeom prst="rect">
            <a:avLst/>
          </a:prstGeom>
        </p:spPr>
      </p:pic>
      <p:pic>
        <p:nvPicPr>
          <p:cNvPr id="11" name="Picture 10">
            <a:extLst>
              <a:ext uri="{FF2B5EF4-FFF2-40B4-BE49-F238E27FC236}">
                <a16:creationId xmlns:a16="http://schemas.microsoft.com/office/drawing/2014/main" id="{F8E9FBB1-6EDB-4FBF-BC12-FC001709E5D5}"/>
              </a:ext>
            </a:extLst>
          </p:cNvPr>
          <p:cNvPicPr>
            <a:picLocks noChangeAspect="1"/>
          </p:cNvPicPr>
          <p:nvPr/>
        </p:nvPicPr>
        <p:blipFill>
          <a:blip r:embed="rId10"/>
          <a:stretch>
            <a:fillRect/>
          </a:stretch>
        </p:blipFill>
        <p:spPr>
          <a:xfrm>
            <a:off x="3308655" y="4816836"/>
            <a:ext cx="2016623" cy="1697098"/>
          </a:xfrm>
          <a:prstGeom prst="rect">
            <a:avLst/>
          </a:prstGeom>
        </p:spPr>
      </p:pic>
      <p:pic>
        <p:nvPicPr>
          <p:cNvPr id="13" name="Picture 12">
            <a:extLst>
              <a:ext uri="{FF2B5EF4-FFF2-40B4-BE49-F238E27FC236}">
                <a16:creationId xmlns:a16="http://schemas.microsoft.com/office/drawing/2014/main" id="{8CF4E2E9-F825-4E52-96DE-6E97554E1F96}"/>
              </a:ext>
            </a:extLst>
          </p:cNvPr>
          <p:cNvPicPr>
            <a:picLocks noChangeAspect="1"/>
          </p:cNvPicPr>
          <p:nvPr/>
        </p:nvPicPr>
        <p:blipFill>
          <a:blip r:embed="rId11"/>
          <a:stretch>
            <a:fillRect/>
          </a:stretch>
        </p:blipFill>
        <p:spPr>
          <a:xfrm>
            <a:off x="6222173" y="4831761"/>
            <a:ext cx="2259767" cy="1808092"/>
          </a:xfrm>
          <a:prstGeom prst="rect">
            <a:avLst/>
          </a:prstGeom>
        </p:spPr>
      </p:pic>
    </p:spTree>
    <p:extLst>
      <p:ext uri="{BB962C8B-B14F-4D97-AF65-F5344CB8AC3E}">
        <p14:creationId xmlns:p14="http://schemas.microsoft.com/office/powerpoint/2010/main" val="116546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bwMode="auto">
          <a:xfrm>
            <a:off x="126454" y="332656"/>
            <a:ext cx="7757914" cy="15841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r>
              <a:rPr lang="en-GB" altLang="en-US" sz="3600" b="1" dirty="0">
                <a:latin typeface="Comic Sans MS" panose="030F0702030302020204" pitchFamily="66" charset="0"/>
              </a:rPr>
              <a:t>And most importantly – don’t panic!  </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16832"/>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120280"/>
            <a:ext cx="5329287" cy="40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421" y="4297089"/>
            <a:ext cx="2592189" cy="233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71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0318"/>
            <a:ext cx="4608512" cy="325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429000"/>
            <a:ext cx="4575103" cy="31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7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 result for churchill continuous eff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96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3140" y="116632"/>
            <a:ext cx="1049947" cy="943943"/>
          </a:xfrm>
          <a:prstGeom prst="rect">
            <a:avLst/>
          </a:prstGeom>
        </p:spPr>
      </p:pic>
    </p:spTree>
    <p:extLst>
      <p:ext uri="{BB962C8B-B14F-4D97-AF65-F5344CB8AC3E}">
        <p14:creationId xmlns:p14="http://schemas.microsoft.com/office/powerpoint/2010/main" val="196259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57" y="73152"/>
            <a:ext cx="6995120" cy="1143000"/>
          </a:xfrm>
        </p:spPr>
        <p:txBody>
          <a:bodyPr>
            <a:noAutofit/>
          </a:bodyPr>
          <a:lstStyle/>
          <a:p>
            <a:pPr algn="l"/>
            <a:r>
              <a:rPr lang="en-GB" sz="3600" b="1" dirty="0">
                <a:latin typeface="Comic Sans MS" panose="030F0702030302020204" pitchFamily="66" charset="0"/>
              </a:rPr>
              <a:t>Maths Mastery involves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11" name="Picture 10">
            <a:extLst>
              <a:ext uri="{FF2B5EF4-FFF2-40B4-BE49-F238E27FC236}">
                <a16:creationId xmlns:a16="http://schemas.microsoft.com/office/drawing/2014/main" id="{90C4B549-716D-4757-809C-418D06590347}"/>
              </a:ext>
            </a:extLst>
          </p:cNvPr>
          <p:cNvPicPr>
            <a:picLocks noChangeAspect="1"/>
          </p:cNvPicPr>
          <p:nvPr/>
        </p:nvPicPr>
        <p:blipFill>
          <a:blip r:embed="rId4"/>
          <a:stretch>
            <a:fillRect/>
          </a:stretch>
        </p:blipFill>
        <p:spPr>
          <a:xfrm>
            <a:off x="1907704" y="1307817"/>
            <a:ext cx="5040560" cy="3078493"/>
          </a:xfrm>
          <a:prstGeom prst="rect">
            <a:avLst/>
          </a:prstGeom>
          <a:ln>
            <a:solidFill>
              <a:schemeClr val="tx1"/>
            </a:solidFill>
          </a:ln>
        </p:spPr>
      </p:pic>
      <p:sp>
        <p:nvSpPr>
          <p:cNvPr id="7" name="TextBox 6">
            <a:extLst>
              <a:ext uri="{FF2B5EF4-FFF2-40B4-BE49-F238E27FC236}">
                <a16:creationId xmlns:a16="http://schemas.microsoft.com/office/drawing/2014/main" id="{5E389B8A-544F-4D59-835B-5F55B30AAD13}"/>
              </a:ext>
            </a:extLst>
          </p:cNvPr>
          <p:cNvSpPr txBox="1"/>
          <p:nvPr/>
        </p:nvSpPr>
        <p:spPr>
          <a:xfrm>
            <a:off x="457200" y="4449993"/>
            <a:ext cx="8291264" cy="1938992"/>
          </a:xfrm>
          <a:prstGeom prst="rect">
            <a:avLst/>
          </a:prstGeom>
          <a:noFill/>
        </p:spPr>
        <p:txBody>
          <a:bodyPr wrap="square" rtlCol="0">
            <a:spAutoFit/>
          </a:bodyPr>
          <a:lstStyle/>
          <a:p>
            <a:r>
              <a:rPr lang="en-GB" sz="2400" dirty="0"/>
              <a:t>For example:</a:t>
            </a:r>
          </a:p>
          <a:p>
            <a:endParaRPr lang="en-GB" sz="2400" dirty="0"/>
          </a:p>
          <a:p>
            <a:r>
              <a:rPr lang="en-GB" sz="2400" dirty="0"/>
              <a:t>If I know that 3 x 6 = 18, I know how to multiply 3 x 60 = 180  because I know that one of my factors is 10x bigger so my product has to be 10x bigger.</a:t>
            </a:r>
          </a:p>
        </p:txBody>
      </p:sp>
    </p:spTree>
    <p:extLst>
      <p:ext uri="{BB962C8B-B14F-4D97-AF65-F5344CB8AC3E}">
        <p14:creationId xmlns:p14="http://schemas.microsoft.com/office/powerpoint/2010/main" val="34884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57" y="73152"/>
            <a:ext cx="6995120" cy="1143000"/>
          </a:xfrm>
        </p:spPr>
        <p:txBody>
          <a:bodyPr>
            <a:noAutofit/>
          </a:bodyPr>
          <a:lstStyle/>
          <a:p>
            <a:pPr algn="l"/>
            <a:r>
              <a:rPr lang="en-GB" sz="3600" b="1" dirty="0">
                <a:latin typeface="Comic Sans MS" panose="030F0702030302020204" pitchFamily="66" charset="0"/>
              </a:rPr>
              <a:t>Why are we focusing on reasoning?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6" name="Picture 5">
            <a:extLst>
              <a:ext uri="{FF2B5EF4-FFF2-40B4-BE49-F238E27FC236}">
                <a16:creationId xmlns:a16="http://schemas.microsoft.com/office/drawing/2014/main" id="{6382A98F-3C2A-4F38-9C2B-61D1B85950E0}"/>
              </a:ext>
            </a:extLst>
          </p:cNvPr>
          <p:cNvPicPr>
            <a:picLocks noChangeAspect="1"/>
          </p:cNvPicPr>
          <p:nvPr/>
        </p:nvPicPr>
        <p:blipFill>
          <a:blip r:embed="rId4"/>
          <a:stretch>
            <a:fillRect/>
          </a:stretch>
        </p:blipFill>
        <p:spPr>
          <a:xfrm>
            <a:off x="6364975" y="268573"/>
            <a:ext cx="1187048" cy="738448"/>
          </a:xfrm>
          <a:prstGeom prst="rect">
            <a:avLst/>
          </a:prstGeom>
        </p:spPr>
      </p:pic>
      <p:pic>
        <p:nvPicPr>
          <p:cNvPr id="5" name="Picture 4">
            <a:extLst>
              <a:ext uri="{FF2B5EF4-FFF2-40B4-BE49-F238E27FC236}">
                <a16:creationId xmlns:a16="http://schemas.microsoft.com/office/drawing/2014/main" id="{902C5E9B-06B6-46DD-9589-987056A36EA5}"/>
              </a:ext>
            </a:extLst>
          </p:cNvPr>
          <p:cNvPicPr>
            <a:picLocks noChangeAspect="1"/>
          </p:cNvPicPr>
          <p:nvPr/>
        </p:nvPicPr>
        <p:blipFill>
          <a:blip r:embed="rId5"/>
          <a:stretch>
            <a:fillRect/>
          </a:stretch>
        </p:blipFill>
        <p:spPr>
          <a:xfrm>
            <a:off x="224557" y="1275669"/>
            <a:ext cx="2331361" cy="2448272"/>
          </a:xfrm>
          <a:prstGeom prst="rect">
            <a:avLst/>
          </a:prstGeom>
        </p:spPr>
      </p:pic>
      <p:pic>
        <p:nvPicPr>
          <p:cNvPr id="12" name="Picture 11">
            <a:extLst>
              <a:ext uri="{FF2B5EF4-FFF2-40B4-BE49-F238E27FC236}">
                <a16:creationId xmlns:a16="http://schemas.microsoft.com/office/drawing/2014/main" id="{0148DE36-A60F-4BED-BD9D-54EFDC7EDBEB}"/>
              </a:ext>
            </a:extLst>
          </p:cNvPr>
          <p:cNvPicPr>
            <a:picLocks noChangeAspect="1"/>
          </p:cNvPicPr>
          <p:nvPr/>
        </p:nvPicPr>
        <p:blipFill>
          <a:blip r:embed="rId6"/>
          <a:stretch>
            <a:fillRect/>
          </a:stretch>
        </p:blipFill>
        <p:spPr>
          <a:xfrm>
            <a:off x="2318454" y="2046199"/>
            <a:ext cx="3401830" cy="3474518"/>
          </a:xfrm>
          <a:prstGeom prst="rect">
            <a:avLst/>
          </a:prstGeom>
        </p:spPr>
      </p:pic>
      <p:pic>
        <p:nvPicPr>
          <p:cNvPr id="9" name="Picture 8">
            <a:extLst>
              <a:ext uri="{FF2B5EF4-FFF2-40B4-BE49-F238E27FC236}">
                <a16:creationId xmlns:a16="http://schemas.microsoft.com/office/drawing/2014/main" id="{CB5419B8-8650-4913-B101-CFFF3C683770}"/>
              </a:ext>
            </a:extLst>
          </p:cNvPr>
          <p:cNvPicPr>
            <a:picLocks noChangeAspect="1"/>
          </p:cNvPicPr>
          <p:nvPr/>
        </p:nvPicPr>
        <p:blipFill>
          <a:blip r:embed="rId7"/>
          <a:stretch>
            <a:fillRect/>
          </a:stretch>
        </p:blipFill>
        <p:spPr>
          <a:xfrm>
            <a:off x="5550797" y="3114909"/>
            <a:ext cx="3368646" cy="3474518"/>
          </a:xfrm>
          <a:prstGeom prst="rect">
            <a:avLst/>
          </a:prstGeom>
        </p:spPr>
      </p:pic>
    </p:spTree>
    <p:extLst>
      <p:ext uri="{BB962C8B-B14F-4D97-AF65-F5344CB8AC3E}">
        <p14:creationId xmlns:p14="http://schemas.microsoft.com/office/powerpoint/2010/main" val="39451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57" y="73152"/>
            <a:ext cx="6140418" cy="1143000"/>
          </a:xfrm>
        </p:spPr>
        <p:txBody>
          <a:bodyPr>
            <a:noAutofit/>
          </a:bodyPr>
          <a:lstStyle/>
          <a:p>
            <a:pPr algn="l"/>
            <a:r>
              <a:rPr lang="en-GB" sz="3600" b="1" dirty="0">
                <a:latin typeface="Comic Sans MS" panose="030F0702030302020204" pitchFamily="66" charset="0"/>
              </a:rPr>
              <a:t>Where do the questions come from?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6" name="Picture 5">
            <a:extLst>
              <a:ext uri="{FF2B5EF4-FFF2-40B4-BE49-F238E27FC236}">
                <a16:creationId xmlns:a16="http://schemas.microsoft.com/office/drawing/2014/main" id="{6382A98F-3C2A-4F38-9C2B-61D1B85950E0}"/>
              </a:ext>
            </a:extLst>
          </p:cNvPr>
          <p:cNvPicPr>
            <a:picLocks noChangeAspect="1"/>
          </p:cNvPicPr>
          <p:nvPr/>
        </p:nvPicPr>
        <p:blipFill>
          <a:blip r:embed="rId4"/>
          <a:stretch>
            <a:fillRect/>
          </a:stretch>
        </p:blipFill>
        <p:spPr>
          <a:xfrm>
            <a:off x="6364975" y="268573"/>
            <a:ext cx="1187048" cy="738448"/>
          </a:xfrm>
          <a:prstGeom prst="rect">
            <a:avLst/>
          </a:prstGeom>
        </p:spPr>
      </p:pic>
      <p:pic>
        <p:nvPicPr>
          <p:cNvPr id="7" name="Picture 6">
            <a:extLst>
              <a:ext uri="{FF2B5EF4-FFF2-40B4-BE49-F238E27FC236}">
                <a16:creationId xmlns:a16="http://schemas.microsoft.com/office/drawing/2014/main" id="{4D2EF8AC-EDF4-46FC-A2DF-D0E196C4211C}"/>
              </a:ext>
            </a:extLst>
          </p:cNvPr>
          <p:cNvPicPr>
            <a:picLocks noChangeAspect="1"/>
          </p:cNvPicPr>
          <p:nvPr/>
        </p:nvPicPr>
        <p:blipFill>
          <a:blip r:embed="rId5"/>
          <a:stretch>
            <a:fillRect/>
          </a:stretch>
        </p:blipFill>
        <p:spPr>
          <a:xfrm>
            <a:off x="572296" y="1591084"/>
            <a:ext cx="7821453" cy="1614752"/>
          </a:xfrm>
          <a:prstGeom prst="rect">
            <a:avLst/>
          </a:prstGeom>
        </p:spPr>
      </p:pic>
      <p:pic>
        <p:nvPicPr>
          <p:cNvPr id="10" name="Picture 9">
            <a:extLst>
              <a:ext uri="{FF2B5EF4-FFF2-40B4-BE49-F238E27FC236}">
                <a16:creationId xmlns:a16="http://schemas.microsoft.com/office/drawing/2014/main" id="{640193A6-4BED-4B74-9C8E-761FCB15910D}"/>
              </a:ext>
            </a:extLst>
          </p:cNvPr>
          <p:cNvPicPr>
            <a:picLocks noChangeAspect="1"/>
          </p:cNvPicPr>
          <p:nvPr/>
        </p:nvPicPr>
        <p:blipFill>
          <a:blip r:embed="rId6"/>
          <a:stretch>
            <a:fillRect/>
          </a:stretch>
        </p:blipFill>
        <p:spPr>
          <a:xfrm>
            <a:off x="572296" y="3429000"/>
            <a:ext cx="7821453" cy="2971082"/>
          </a:xfrm>
          <a:prstGeom prst="rect">
            <a:avLst/>
          </a:prstGeom>
        </p:spPr>
      </p:pic>
    </p:spTree>
    <p:extLst>
      <p:ext uri="{BB962C8B-B14F-4D97-AF65-F5344CB8AC3E}">
        <p14:creationId xmlns:p14="http://schemas.microsoft.com/office/powerpoint/2010/main" val="29484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57" y="73152"/>
            <a:ext cx="6003627" cy="1143000"/>
          </a:xfrm>
        </p:spPr>
        <p:txBody>
          <a:bodyPr>
            <a:noAutofit/>
          </a:bodyPr>
          <a:lstStyle/>
          <a:p>
            <a:pPr algn="l"/>
            <a:r>
              <a:rPr lang="en-GB" sz="3600" b="1" dirty="0">
                <a:latin typeface="Comic Sans MS" panose="030F0702030302020204" pitchFamily="66" charset="0"/>
              </a:rPr>
              <a:t>What sort of questions will my child be asked?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6" name="Picture 5">
            <a:extLst>
              <a:ext uri="{FF2B5EF4-FFF2-40B4-BE49-F238E27FC236}">
                <a16:creationId xmlns:a16="http://schemas.microsoft.com/office/drawing/2014/main" id="{6382A98F-3C2A-4F38-9C2B-61D1B85950E0}"/>
              </a:ext>
            </a:extLst>
          </p:cNvPr>
          <p:cNvPicPr>
            <a:picLocks noChangeAspect="1"/>
          </p:cNvPicPr>
          <p:nvPr/>
        </p:nvPicPr>
        <p:blipFill>
          <a:blip r:embed="rId4"/>
          <a:stretch>
            <a:fillRect/>
          </a:stretch>
        </p:blipFill>
        <p:spPr>
          <a:xfrm>
            <a:off x="6364975" y="268573"/>
            <a:ext cx="1187048" cy="738448"/>
          </a:xfrm>
          <a:prstGeom prst="rect">
            <a:avLst/>
          </a:prstGeom>
        </p:spPr>
      </p:pic>
      <p:pic>
        <p:nvPicPr>
          <p:cNvPr id="13" name="Picture 12">
            <a:extLst>
              <a:ext uri="{FF2B5EF4-FFF2-40B4-BE49-F238E27FC236}">
                <a16:creationId xmlns:a16="http://schemas.microsoft.com/office/drawing/2014/main" id="{872CE295-8B62-487E-A524-8B792453B511}"/>
              </a:ext>
            </a:extLst>
          </p:cNvPr>
          <p:cNvPicPr>
            <a:picLocks noChangeAspect="1"/>
          </p:cNvPicPr>
          <p:nvPr/>
        </p:nvPicPr>
        <p:blipFill>
          <a:blip r:embed="rId5"/>
          <a:stretch>
            <a:fillRect/>
          </a:stretch>
        </p:blipFill>
        <p:spPr>
          <a:xfrm>
            <a:off x="1211526" y="1224528"/>
            <a:ext cx="6642738" cy="3888432"/>
          </a:xfrm>
          <a:prstGeom prst="rect">
            <a:avLst/>
          </a:prstGeom>
        </p:spPr>
      </p:pic>
      <p:pic>
        <p:nvPicPr>
          <p:cNvPr id="5" name="Picture 4">
            <a:extLst>
              <a:ext uri="{FF2B5EF4-FFF2-40B4-BE49-F238E27FC236}">
                <a16:creationId xmlns:a16="http://schemas.microsoft.com/office/drawing/2014/main" id="{D95837EB-4B99-4397-881F-543201810A90}"/>
              </a:ext>
            </a:extLst>
          </p:cNvPr>
          <p:cNvPicPr>
            <a:picLocks noChangeAspect="1"/>
          </p:cNvPicPr>
          <p:nvPr/>
        </p:nvPicPr>
        <p:blipFill>
          <a:blip r:embed="rId6"/>
          <a:stretch>
            <a:fillRect/>
          </a:stretch>
        </p:blipFill>
        <p:spPr>
          <a:xfrm>
            <a:off x="1214927" y="5330467"/>
            <a:ext cx="6639338" cy="1471133"/>
          </a:xfrm>
          <a:prstGeom prst="rect">
            <a:avLst/>
          </a:prstGeom>
        </p:spPr>
      </p:pic>
    </p:spTree>
    <p:extLst>
      <p:ext uri="{BB962C8B-B14F-4D97-AF65-F5344CB8AC3E}">
        <p14:creationId xmlns:p14="http://schemas.microsoft.com/office/powerpoint/2010/main" val="24727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209685" y="116632"/>
            <a:ext cx="7773436" cy="5879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rmAutofit fontScale="90000"/>
          </a:bodyPr>
          <a:lstStyle/>
          <a:p>
            <a:pPr algn="l"/>
            <a:r>
              <a:rPr lang="en-GB" altLang="en-US" sz="3600" b="1" dirty="0">
                <a:latin typeface="Comic Sans MS" panose="030F0702030302020204" pitchFamily="66" charset="0"/>
              </a:rPr>
              <a:t>What skills do they need to be able to reason more mathematically?</a:t>
            </a:r>
            <a:br>
              <a:rPr lang="en-GB" altLang="en-US" sz="3600" b="1" dirty="0">
                <a:latin typeface="Comic Sans MS" panose="030F0702030302020204" pitchFamily="66" charset="0"/>
              </a:rPr>
            </a:br>
            <a:br>
              <a:rPr lang="en-GB" altLang="en-US" sz="3600" b="1" dirty="0">
                <a:latin typeface="Comic Sans MS" panose="030F0702030302020204" pitchFamily="66" charset="0"/>
              </a:rPr>
            </a:br>
            <a:br>
              <a:rPr lang="en-GB" altLang="en-US" sz="3600" b="1" dirty="0">
                <a:latin typeface="Comic Sans MS" panose="030F0702030302020204" pitchFamily="66" charset="0"/>
              </a:rPr>
            </a:br>
            <a:br>
              <a:rPr lang="en-GB" altLang="en-US" sz="3600" b="1" dirty="0">
                <a:latin typeface="Comic Sans MS" panose="030F0702030302020204" pitchFamily="66" charset="0"/>
              </a:rPr>
            </a:br>
            <a:br>
              <a:rPr lang="en-GB" altLang="en-US" sz="3600" b="1" dirty="0">
                <a:latin typeface="Comic Sans MS" panose="030F0702030302020204" pitchFamily="66" charset="0"/>
              </a:rPr>
            </a:br>
            <a:br>
              <a:rPr lang="en-GB" altLang="en-US" sz="3600" b="1" dirty="0">
                <a:latin typeface="Comic Sans MS" panose="030F0702030302020204" pitchFamily="66" charset="0"/>
              </a:rPr>
            </a:br>
            <a:r>
              <a:rPr lang="en-GB" altLang="en-US" sz="2800" dirty="0">
                <a:latin typeface="Comic Sans MS" panose="030F0702030302020204" pitchFamily="66" charset="0"/>
              </a:rPr>
              <a:t>1. Understanding the language </a:t>
            </a:r>
            <a:br>
              <a:rPr lang="en-GB" altLang="en-US" sz="2800" dirty="0">
                <a:latin typeface="Comic Sans MS" panose="030F0702030302020204" pitchFamily="66" charset="0"/>
              </a:rPr>
            </a:br>
            <a:r>
              <a:rPr lang="en-GB" altLang="en-US" sz="2800" dirty="0">
                <a:latin typeface="Comic Sans MS" panose="030F0702030302020204" pitchFamily="66" charset="0"/>
              </a:rPr>
              <a:t>   </a:t>
            </a:r>
            <a:r>
              <a:rPr lang="en-GB" altLang="en-US" sz="2200" dirty="0" err="1">
                <a:latin typeface="Comic Sans MS" panose="030F0702030302020204" pitchFamily="66" charset="0"/>
              </a:rPr>
              <a:t>eg</a:t>
            </a:r>
            <a:r>
              <a:rPr lang="en-GB" altLang="en-US" sz="2200" dirty="0">
                <a:latin typeface="Comic Sans MS" panose="030F0702030302020204" pitchFamily="66" charset="0"/>
              </a:rPr>
              <a:t>: times means of</a:t>
            </a:r>
            <a:br>
              <a:rPr lang="en-GB" altLang="en-US" sz="2800" dirty="0">
                <a:latin typeface="Comic Sans MS" panose="030F0702030302020204" pitchFamily="66" charset="0"/>
              </a:rPr>
            </a:br>
            <a:br>
              <a:rPr lang="en-GB" altLang="en-US" sz="2800" dirty="0">
                <a:latin typeface="Comic Sans MS" panose="030F0702030302020204" pitchFamily="66" charset="0"/>
              </a:rPr>
            </a:br>
            <a:r>
              <a:rPr lang="en-GB" altLang="en-US" sz="2800" dirty="0">
                <a:latin typeface="Comic Sans MS" panose="030F0702030302020204" pitchFamily="66" charset="0"/>
              </a:rPr>
              <a:t>2. Identifying the maths involved </a:t>
            </a:r>
            <a:br>
              <a:rPr lang="en-GB" altLang="en-US" sz="2800" dirty="0">
                <a:latin typeface="Comic Sans MS" panose="030F0702030302020204" pitchFamily="66" charset="0"/>
              </a:rPr>
            </a:br>
            <a:r>
              <a:rPr lang="en-GB" altLang="en-US" sz="2800" dirty="0">
                <a:latin typeface="Comic Sans MS" panose="030F0702030302020204" pitchFamily="66" charset="0"/>
              </a:rPr>
              <a:t>    </a:t>
            </a:r>
            <a:r>
              <a:rPr lang="en-GB" altLang="en-US" sz="2200" dirty="0" err="1">
                <a:latin typeface="Comic Sans MS" panose="030F0702030302020204" pitchFamily="66" charset="0"/>
              </a:rPr>
              <a:t>eg</a:t>
            </a:r>
            <a:r>
              <a:rPr lang="en-GB" altLang="en-US" sz="2200" dirty="0">
                <a:latin typeface="Comic Sans MS" panose="030F0702030302020204" pitchFamily="66" charset="0"/>
              </a:rPr>
              <a:t>: finding a fraction of an amount not multiplying fractions</a:t>
            </a:r>
            <a:br>
              <a:rPr lang="en-GB" altLang="en-US" sz="2800" dirty="0">
                <a:latin typeface="Comic Sans MS" panose="030F0702030302020204" pitchFamily="66" charset="0"/>
              </a:rPr>
            </a:br>
            <a:br>
              <a:rPr lang="en-GB" altLang="en-US" sz="2800" dirty="0">
                <a:latin typeface="Comic Sans MS" panose="030F0702030302020204" pitchFamily="66" charset="0"/>
              </a:rPr>
            </a:br>
            <a:r>
              <a:rPr lang="en-GB" altLang="en-US" sz="2800" dirty="0">
                <a:latin typeface="Comic Sans MS" panose="030F0702030302020204" pitchFamily="66" charset="0"/>
              </a:rPr>
              <a:t>3. Completing all the stages and steps involved</a:t>
            </a:r>
            <a:br>
              <a:rPr lang="en-GB" altLang="en-US" sz="2800" dirty="0">
                <a:latin typeface="Comic Sans MS" panose="030F0702030302020204" pitchFamily="66" charset="0"/>
              </a:rPr>
            </a:br>
            <a:r>
              <a:rPr lang="en-GB" altLang="en-US" dirty="0"/>
              <a:t>						</a:t>
            </a:r>
            <a:endParaRPr lang="en-GB" altLang="en-US" sz="3100" dirty="0">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5" name="Picture 4">
            <a:extLst>
              <a:ext uri="{FF2B5EF4-FFF2-40B4-BE49-F238E27FC236}">
                <a16:creationId xmlns:a16="http://schemas.microsoft.com/office/drawing/2014/main" id="{3028BF8E-08D1-432C-BB14-6888EEC67380}"/>
              </a:ext>
            </a:extLst>
          </p:cNvPr>
          <p:cNvPicPr>
            <a:picLocks noChangeAspect="1"/>
          </p:cNvPicPr>
          <p:nvPr/>
        </p:nvPicPr>
        <p:blipFill>
          <a:blip r:embed="rId4"/>
          <a:stretch>
            <a:fillRect/>
          </a:stretch>
        </p:blipFill>
        <p:spPr>
          <a:xfrm>
            <a:off x="635905" y="1493495"/>
            <a:ext cx="7773436" cy="1713689"/>
          </a:xfrm>
          <a:prstGeom prst="rect">
            <a:avLst/>
          </a:prstGeom>
        </p:spPr>
      </p:pic>
      <p:pic>
        <p:nvPicPr>
          <p:cNvPr id="7" name="Picture 6">
            <a:extLst>
              <a:ext uri="{FF2B5EF4-FFF2-40B4-BE49-F238E27FC236}">
                <a16:creationId xmlns:a16="http://schemas.microsoft.com/office/drawing/2014/main" id="{69FC9E80-0972-466F-927C-78FDF67CC463}"/>
              </a:ext>
            </a:extLst>
          </p:cNvPr>
          <p:cNvPicPr>
            <a:picLocks noChangeAspect="1"/>
          </p:cNvPicPr>
          <p:nvPr/>
        </p:nvPicPr>
        <p:blipFill>
          <a:blip r:embed="rId5"/>
          <a:stretch>
            <a:fillRect/>
          </a:stretch>
        </p:blipFill>
        <p:spPr>
          <a:xfrm>
            <a:off x="7003866" y="3573016"/>
            <a:ext cx="1958510" cy="1127858"/>
          </a:xfrm>
          <a:prstGeom prst="rect">
            <a:avLst/>
          </a:prstGeom>
        </p:spPr>
      </p:pic>
    </p:spTree>
    <p:extLst>
      <p:ext uri="{BB962C8B-B14F-4D97-AF65-F5344CB8AC3E}">
        <p14:creationId xmlns:p14="http://schemas.microsoft.com/office/powerpoint/2010/main" val="44628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254948" y="116632"/>
            <a:ext cx="7773436" cy="2080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l"/>
            <a:r>
              <a:rPr lang="en-GB" altLang="en-US" sz="3600" b="1" dirty="0">
                <a:latin typeface="Comic Sans MS" panose="030F0702030302020204" pitchFamily="66" charset="0"/>
              </a:rPr>
              <a:t>What skills do they need to be able to reason more mathematically?</a:t>
            </a:r>
            <a:r>
              <a:rPr lang="en-GB" altLang="en-US" dirty="0"/>
              <a:t>						</a:t>
            </a:r>
            <a:endParaRPr lang="en-GB" altLang="en-US" sz="3100" dirty="0">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pic>
        <p:nvPicPr>
          <p:cNvPr id="5" name="Picture 4">
            <a:extLst>
              <a:ext uri="{FF2B5EF4-FFF2-40B4-BE49-F238E27FC236}">
                <a16:creationId xmlns:a16="http://schemas.microsoft.com/office/drawing/2014/main" id="{9A4F8168-D025-47F1-856E-8879E5C9720E}"/>
              </a:ext>
            </a:extLst>
          </p:cNvPr>
          <p:cNvPicPr>
            <a:picLocks noChangeAspect="1"/>
          </p:cNvPicPr>
          <p:nvPr/>
        </p:nvPicPr>
        <p:blipFill>
          <a:blip r:embed="rId4"/>
          <a:stretch>
            <a:fillRect/>
          </a:stretch>
        </p:blipFill>
        <p:spPr>
          <a:xfrm>
            <a:off x="3203858" y="2420888"/>
            <a:ext cx="5650187" cy="3816424"/>
          </a:xfrm>
          <a:prstGeom prst="rect">
            <a:avLst/>
          </a:prstGeom>
        </p:spPr>
      </p:pic>
      <p:sp>
        <p:nvSpPr>
          <p:cNvPr id="6" name="TextBox 5">
            <a:extLst>
              <a:ext uri="{FF2B5EF4-FFF2-40B4-BE49-F238E27FC236}">
                <a16:creationId xmlns:a16="http://schemas.microsoft.com/office/drawing/2014/main" id="{E2C8C3BE-F2F2-4C78-B19D-58407FEDA28A}"/>
              </a:ext>
            </a:extLst>
          </p:cNvPr>
          <p:cNvSpPr txBox="1"/>
          <p:nvPr/>
        </p:nvSpPr>
        <p:spPr>
          <a:xfrm>
            <a:off x="219940" y="2036346"/>
            <a:ext cx="2983918" cy="3416320"/>
          </a:xfrm>
          <a:prstGeom prst="rect">
            <a:avLst/>
          </a:prstGeom>
          <a:noFill/>
        </p:spPr>
        <p:txBody>
          <a:bodyPr wrap="square" rtlCol="0">
            <a:spAutoFit/>
          </a:bodyPr>
          <a:lstStyle/>
          <a:p>
            <a:pPr marL="342900" indent="-342900">
              <a:buAutoNum type="arabicPeriod"/>
            </a:pPr>
            <a:r>
              <a:rPr lang="en-GB" sz="2400" dirty="0">
                <a:latin typeface="Comic Sans MS" panose="030F0702030302020204" pitchFamily="66" charset="0"/>
              </a:rPr>
              <a:t>Understand the language</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Identify the maths</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Complete all the stages of the problem</a:t>
            </a:r>
          </a:p>
        </p:txBody>
      </p:sp>
      <p:pic>
        <p:nvPicPr>
          <p:cNvPr id="8" name="Picture 7">
            <a:extLst>
              <a:ext uri="{FF2B5EF4-FFF2-40B4-BE49-F238E27FC236}">
                <a16:creationId xmlns:a16="http://schemas.microsoft.com/office/drawing/2014/main" id="{0CCD1674-E16D-411E-8B80-D1664FC259BB}"/>
              </a:ext>
            </a:extLst>
          </p:cNvPr>
          <p:cNvPicPr>
            <a:picLocks noChangeAspect="1"/>
          </p:cNvPicPr>
          <p:nvPr/>
        </p:nvPicPr>
        <p:blipFill>
          <a:blip r:embed="rId5"/>
          <a:stretch>
            <a:fillRect/>
          </a:stretch>
        </p:blipFill>
        <p:spPr>
          <a:xfrm>
            <a:off x="7609024" y="1197904"/>
            <a:ext cx="1325291" cy="961433"/>
          </a:xfrm>
          <a:prstGeom prst="rect">
            <a:avLst/>
          </a:prstGeom>
        </p:spPr>
      </p:pic>
    </p:spTree>
    <p:extLst>
      <p:ext uri="{BB962C8B-B14F-4D97-AF65-F5344CB8AC3E}">
        <p14:creationId xmlns:p14="http://schemas.microsoft.com/office/powerpoint/2010/main" val="268923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23528" y="141865"/>
            <a:ext cx="6985000" cy="1054887"/>
          </a:xfrm>
        </p:spPr>
        <p:txBody>
          <a:bodyPr anchor="t" anchorCtr="0">
            <a:normAutofit/>
          </a:bodyPr>
          <a:lstStyle/>
          <a:p>
            <a:pPr eaLnBrk="1" hangingPunct="1">
              <a:buFont typeface="Arial" charset="0"/>
              <a:buNone/>
              <a:defRPr/>
            </a:pPr>
            <a:r>
              <a:rPr lang="en-GB" altLang="en-US" sz="2800" b="1" dirty="0">
                <a:solidFill>
                  <a:schemeClr val="tx1"/>
                </a:solidFill>
                <a:latin typeface="Comic Sans MS" panose="030F0702030302020204" pitchFamily="66" charset="0"/>
              </a:rPr>
              <a:t>Focusing on fractions, decimals and percentages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6632"/>
            <a:ext cx="1049947" cy="943943"/>
          </a:xfrm>
          <a:prstGeom prst="rect">
            <a:avLst/>
          </a:prstGeom>
        </p:spPr>
      </p:pic>
      <p:sp>
        <p:nvSpPr>
          <p:cNvPr id="2" name="Rectangle 1"/>
          <p:cNvSpPr/>
          <p:nvPr/>
        </p:nvSpPr>
        <p:spPr>
          <a:xfrm>
            <a:off x="323528" y="1556792"/>
            <a:ext cx="8712968" cy="4893647"/>
          </a:xfrm>
          <a:prstGeom prst="rect">
            <a:avLst/>
          </a:prstGeom>
        </p:spPr>
        <p:txBody>
          <a:bodyPr wrap="square">
            <a:spAutoFit/>
          </a:bodyPr>
          <a:lstStyle/>
          <a:p>
            <a:r>
              <a:rPr lang="en-GB" altLang="en-US" sz="2400" dirty="0">
                <a:latin typeface="Comic Sans MS" panose="030F0702030302020204" pitchFamily="66" charset="0"/>
              </a:rPr>
              <a:t>Part     	whole		numerator		denominator</a:t>
            </a: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Equal		out of 100	tenth			hundredth</a:t>
            </a: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More than	less than 	difference between	of</a:t>
            </a: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Unit fractions	Non-unit fractions		improper</a:t>
            </a: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Mixed number		equivalent		simplify</a:t>
            </a: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Highest common denominator	factor	</a:t>
            </a:r>
            <a:r>
              <a:rPr lang="en-GB" altLang="en-US" sz="2400" dirty="0" err="1">
                <a:latin typeface="Comic Sans MS" panose="030F0702030302020204" pitchFamily="66" charset="0"/>
              </a:rPr>
              <a:t>multilple</a:t>
            </a:r>
            <a:endParaRPr lang="en-GB" altLang="en-US" sz="2400" dirty="0">
              <a:latin typeface="Comic Sans MS" panose="030F0702030302020204" pitchFamily="66" charset="0"/>
            </a:endParaRP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Product   	decimal	per cent        times</a:t>
            </a:r>
          </a:p>
        </p:txBody>
      </p:sp>
    </p:spTree>
    <p:extLst>
      <p:ext uri="{BB962C8B-B14F-4D97-AF65-F5344CB8AC3E}">
        <p14:creationId xmlns:p14="http://schemas.microsoft.com/office/powerpoint/2010/main" val="1077233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1745</Words>
  <Application>Microsoft Office PowerPoint</Application>
  <PresentationFormat>On-screen Show (4:3)</PresentationFormat>
  <Paragraphs>175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Nunito</vt:lpstr>
      <vt:lpstr>Office Theme</vt:lpstr>
      <vt:lpstr>Year 6 Parent Workshop - Maths</vt:lpstr>
      <vt:lpstr>Can you help me with my maths homework please?</vt:lpstr>
      <vt:lpstr>Maths Mastery involves …</vt:lpstr>
      <vt:lpstr>Why are we focusing on reasoning?</vt:lpstr>
      <vt:lpstr>Where do the questions come from?</vt:lpstr>
      <vt:lpstr>What sort of questions will my child be asked?</vt:lpstr>
      <vt:lpstr>What skills do they need to be able to reason more mathematically?      1. Understanding the language     eg: times means of  2. Identifying the maths involved      eg: finding a fraction of an amount not multiplying fractions  3. Completing all the stages and steps involved       </vt:lpstr>
      <vt:lpstr>What skills do they need to be able to reason more mathematically?      </vt:lpstr>
      <vt:lpstr>PowerPoint Presentation</vt:lpstr>
      <vt:lpstr>PowerPoint Presentation</vt:lpstr>
      <vt:lpstr>PowerPoint Presentation</vt:lpstr>
      <vt:lpstr>  </vt:lpstr>
      <vt:lpstr>  </vt:lpstr>
      <vt:lpstr>PowerPoint Presentation</vt:lpstr>
      <vt:lpstr>3. Complete all of the stages of the problem</vt:lpstr>
      <vt:lpstr>3. Complete all of the stages of the problem</vt:lpstr>
      <vt:lpstr>3. Complete all of the stages of the problem</vt:lpstr>
      <vt:lpstr>PowerPoint Presentation</vt:lpstr>
      <vt:lpstr>Things to try at home:</vt:lpstr>
      <vt:lpstr>Things to try at home:</vt:lpstr>
      <vt:lpstr>And most importantly – don’t panic!  </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Workshop</dc:title>
  <dc:creator>Amanda Elizabeth  Webb</dc:creator>
  <cp:lastModifiedBy>Supply Teacher</cp:lastModifiedBy>
  <cp:revision>72</cp:revision>
  <cp:lastPrinted>2024-01-22T12:55:07Z</cp:lastPrinted>
  <dcterms:created xsi:type="dcterms:W3CDTF">2017-11-17T07:34:39Z</dcterms:created>
  <dcterms:modified xsi:type="dcterms:W3CDTF">2024-01-24T18:53:31Z</dcterms:modified>
</cp:coreProperties>
</file>